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0" r:id="rId4"/>
    <p:sldId id="291" r:id="rId5"/>
    <p:sldId id="264" r:id="rId6"/>
    <p:sldId id="263" r:id="rId7"/>
    <p:sldId id="260" r:id="rId8"/>
    <p:sldId id="259" r:id="rId9"/>
    <p:sldId id="284" r:id="rId10"/>
    <p:sldId id="304" r:id="rId11"/>
    <p:sldId id="279" r:id="rId12"/>
    <p:sldId id="302" r:id="rId13"/>
    <p:sldId id="268" r:id="rId14"/>
    <p:sldId id="292" r:id="rId15"/>
    <p:sldId id="309" r:id="rId16"/>
    <p:sldId id="306" r:id="rId17"/>
    <p:sldId id="294" r:id="rId18"/>
    <p:sldId id="303" r:id="rId19"/>
    <p:sldId id="305" r:id="rId20"/>
    <p:sldId id="301" r:id="rId21"/>
    <p:sldId id="288" r:id="rId22"/>
    <p:sldId id="293" r:id="rId23"/>
    <p:sldId id="295" r:id="rId24"/>
    <p:sldId id="257" r:id="rId25"/>
    <p:sldId id="286" r:id="rId26"/>
    <p:sldId id="299" r:id="rId27"/>
    <p:sldId id="297" r:id="rId28"/>
    <p:sldId id="307" r:id="rId29"/>
    <p:sldId id="308" r:id="rId30"/>
    <p:sldId id="285" r:id="rId31"/>
    <p:sldId id="282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飯田智也" initials="飯田智也" lastIdx="1" clrIdx="0">
    <p:extLst>
      <p:ext uri="{19B8F6BF-5375-455C-9EA6-DF929625EA0E}">
        <p15:presenceInfo xmlns:p15="http://schemas.microsoft.com/office/powerpoint/2012/main" userId="飯田智也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FF19"/>
    <a:srgbClr val="B99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12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3504-9F13-4140-8E87-7AB0353A1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8A60C2-9AE4-4C22-8BF0-C5BAF4A3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184E95-4BFC-4441-86F9-AD21CA5B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13278D-8171-4DC2-8DAE-54020B7F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DDE8B-29C9-42B7-92DB-1F6714E7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44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572150-83FE-4D36-A424-C18C3466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387CE4-F420-4978-BEE1-89428D354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5D5416-F6E0-4596-89B8-FF706E5F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34F79A-7F98-4B8A-95F3-5A9FCC75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A641F5-59A1-4F38-91B4-58E8B406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17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749F65-7C29-426D-ABFD-A141F3AFC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32F2E73-1C19-4EED-8F65-7889DE06E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978064-85EB-4672-A52C-8C620A92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0B88D6-122B-40AC-95CF-1AF7C549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4D69E0-CE7E-4C46-8522-20C6DBA7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6390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27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4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679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973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054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297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1060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173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5DD62C-56B2-4985-9B4F-4355153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55EE3C-0D9B-4929-902F-02125C69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93BFE9-673E-4FCB-B429-04F0142AD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493683-B053-4CBD-A3B7-6B15580D6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153C29-519E-4161-9B08-EF631BD6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656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52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207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54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BFFC24-1317-4987-B1B9-E1799836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15FFAD4-4FDA-40B8-8919-A8731F44E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467F95-EEE3-4B9B-AB92-548D000D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53278-D04E-4455-990C-8B13782A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04963C-75DF-4B98-87C6-AA11B6E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066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05002-B0E4-4D02-9D9B-88B170B6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AA01D2-58D9-4189-812E-D66492E62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214951-B399-4069-886E-29FEC8568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245CD1-E3F0-4C51-80EC-AB3EDD5A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B16E56-344D-4A68-AF79-A9952A98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A0DC3E-039F-4BB7-A322-BE158374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34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C9106-CEE5-49FA-8132-04A0A07F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FD8F8E-E58D-441F-9830-F2C7AE008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4A024A-2335-4313-9523-C27455CC7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5A7672-4F16-4201-AF2C-7BA1EF8E1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33C4877-436C-4B18-BF77-6FE0FF9AA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177BD4-A4FF-48F0-B09B-FFC952BA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5171EA4-16EB-4B12-BECC-60190B6E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4BAB48E-9C24-4E53-82F1-9F40280D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83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C4FC3-5DCB-46D5-927A-771DE4BC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38B72B5-7065-4B4E-8BD3-16849F84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C03D6C-CC28-4A0E-87E9-0A6E8ECF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3A07E6-6831-4B4D-9C6D-3D42AAC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01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772863-8ADD-44CC-B263-19A679F5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F041A78-6B2B-4CEC-960D-AF0B5398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5D97AE0-2B35-4F15-8B46-BB0C47FC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9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477375-E903-4618-8EDA-4E576350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24C390-20A4-47CD-BF86-7E017527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21D846-918A-4184-8A0C-F7C2BEF5C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00CA3F-F8D8-4EA0-959D-8F899727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BA6318-CF3E-4522-B0FC-AAB58B51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A4FB7F-3EC4-41F9-A49C-EDB75231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4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39075A-D99C-4118-A118-D01447C31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F3B7731-C9CF-4C2A-9BF7-113ED86D3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BD092D-99BB-4DA1-B883-8E3770828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B01780B-2F1A-4CA2-ACD3-C6987C81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4B6E03-9B33-491B-995A-1BBC532C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91F74E-9429-48B9-BFD9-B0497E00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040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D225168-A770-4036-95CB-A7572265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EDE894-F4B4-43E7-A094-24E706D7F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0D86F-4BCD-4003-A190-D51344A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14E43-1A57-4359-BD7B-B031E77F5FBB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0CD4A5-3695-4856-9201-031AFDA9F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B5539F-1C43-4295-98F2-D504DD9F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976FC-A984-4E48-B2AF-BCCC6D0ACC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51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CC373-607F-4139-AE61-E7BC398640A0}" type="datetimeFigureOut">
              <a:rPr kumimoji="1" lang="ja-JP" altLang="en-US" smtClean="0"/>
              <a:t>2023/6/29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4006D-A865-446E-8C09-71B15B4B14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88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EFE3B8D-49D8-4388-A6CD-3BBFF196A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5367337" cy="2387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9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my</a:t>
            </a:r>
            <a:r>
              <a:rPr kumimoji="1" lang="en-US" altLang="ja-JP" sz="9600" dirty="0" err="1">
                <a:solidFill>
                  <a:srgbClr val="92D050"/>
                </a:solidFill>
                <a:latin typeface="Amasis MT Pro Black" panose="02040A04050005020304" pitchFamily="18" charset="0"/>
              </a:rPr>
              <a:t>G</a:t>
            </a:r>
            <a:r>
              <a:rPr kumimoji="1" lang="en-US" altLang="ja-JP" sz="9600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ex</a:t>
            </a:r>
            <a:endParaRPr kumimoji="1" lang="ja-JP" altLang="en-US" sz="96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E54410-D7F5-4448-ABA2-DA1E04E43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607" y="3838575"/>
            <a:ext cx="5367337" cy="1655762"/>
          </a:xfrm>
        </p:spPr>
        <p:txBody>
          <a:bodyPr>
            <a:normAutofit/>
          </a:bodyPr>
          <a:lstStyle/>
          <a:p>
            <a:pPr algn="l"/>
            <a:r>
              <a:rPr lang="ja-JP" altLang="en-US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次郎強化補助委員会</a:t>
            </a:r>
            <a:r>
              <a:rPr lang="en-US" altLang="ja-JP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-</a:t>
            </a:r>
            <a:r>
              <a:rPr lang="ja-JP" altLang="en-US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パワーソリューション</a:t>
            </a:r>
            <a:r>
              <a:rPr lang="en-US" altLang="ja-JP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-</a:t>
            </a:r>
          </a:p>
          <a:p>
            <a:pPr algn="l"/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CB6A8BD-3D98-4195-B430-2D2346C8D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76" y="839872"/>
            <a:ext cx="4806120" cy="46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C1FB757A-193F-4006-BFAF-84FBE7E0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9F7F5B-6B46-4F6E-82D1-59B4246C9406}"/>
              </a:ext>
            </a:extLst>
          </p:cNvPr>
          <p:cNvSpPr txBox="1"/>
          <p:nvPr/>
        </p:nvSpPr>
        <p:spPr>
          <a:xfrm>
            <a:off x="2744325" y="2730206"/>
            <a:ext cx="85472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y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9BEEDD-CC82-4ED9-B73D-CB1A326F814D}"/>
              </a:ext>
            </a:extLst>
          </p:cNvPr>
          <p:cNvSpPr txBox="1"/>
          <p:nvPr/>
        </p:nvSpPr>
        <p:spPr>
          <a:xfrm>
            <a:off x="7687513" y="2726671"/>
            <a:ext cx="80342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e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A13800-6D7E-496E-9CEB-6FF56AD14352}"/>
              </a:ext>
            </a:extLst>
          </p:cNvPr>
          <p:cNvSpPr txBox="1"/>
          <p:nvPr/>
        </p:nvSpPr>
        <p:spPr>
          <a:xfrm>
            <a:off x="2498494" y="2198638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ジム</a:t>
            </a:r>
            <a:endParaRPr kumimoji="1" lang="ja-JP" altLang="en-US" sz="44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00332D-22D1-49E5-85B6-58EF0B9DC205}"/>
              </a:ext>
            </a:extLst>
          </p:cNvPr>
          <p:cNvSpPr txBox="1"/>
          <p:nvPr/>
        </p:nvSpPr>
        <p:spPr>
          <a:xfrm>
            <a:off x="8028441" y="2260193"/>
            <a:ext cx="1924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経験値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6F7A446-8E46-4272-BACA-5371320B6B4C}"/>
              </a:ext>
            </a:extLst>
          </p:cNvPr>
          <p:cNvSpPr txBox="1"/>
          <p:nvPr/>
        </p:nvSpPr>
        <p:spPr>
          <a:xfrm>
            <a:off x="5790467" y="3170966"/>
            <a:ext cx="611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x</a:t>
            </a:r>
            <a:endParaRPr kumimoji="1" lang="ja-JP" altLang="en-US" sz="66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DB9B7F-217B-4308-8B41-F9B982284634}"/>
              </a:ext>
            </a:extLst>
          </p:cNvPr>
          <p:cNvSpPr txBox="1"/>
          <p:nvPr/>
        </p:nvSpPr>
        <p:spPr>
          <a:xfrm>
            <a:off x="1653675" y="2730206"/>
            <a:ext cx="104387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G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DD2BE2-1A49-4DE5-96FE-8ABF6F67804C}"/>
              </a:ext>
            </a:extLst>
          </p:cNvPr>
          <p:cNvSpPr txBox="1"/>
          <p:nvPr/>
        </p:nvSpPr>
        <p:spPr>
          <a:xfrm>
            <a:off x="3556796" y="2730206"/>
            <a:ext cx="116089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6416A-1856-4DCF-AB75-825DA7FECE6D}"/>
              </a:ext>
            </a:extLst>
          </p:cNvPr>
          <p:cNvSpPr txBox="1"/>
          <p:nvPr/>
        </p:nvSpPr>
        <p:spPr>
          <a:xfrm>
            <a:off x="9306001" y="2726671"/>
            <a:ext cx="90441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p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5A72DF3-FE52-411A-9970-FF058CF56C75}"/>
              </a:ext>
            </a:extLst>
          </p:cNvPr>
          <p:cNvSpPr txBox="1"/>
          <p:nvPr/>
        </p:nvSpPr>
        <p:spPr>
          <a:xfrm>
            <a:off x="8490938" y="2726671"/>
            <a:ext cx="84350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2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x</a:t>
            </a:r>
            <a:endParaRPr kumimoji="1" lang="ja-JP" altLang="en-US" sz="102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pic>
        <p:nvPicPr>
          <p:cNvPr id="17" name="図 1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475BADE-A53F-4F07-B593-980FA9827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9" y="2821027"/>
            <a:ext cx="5420872" cy="521831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9899FD9-E5C6-4E9C-BAF2-CD7F527A64A6}"/>
              </a:ext>
            </a:extLst>
          </p:cNvPr>
          <p:cNvSpPr txBox="1"/>
          <p:nvPr/>
        </p:nvSpPr>
        <p:spPr>
          <a:xfrm>
            <a:off x="431715" y="30340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ln>
                  <a:solidFill>
                    <a:srgbClr val="92D050"/>
                  </a:solidFill>
                </a:ln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アプリ名の由来</a:t>
            </a:r>
            <a:endParaRPr kumimoji="1" lang="ja-JP" altLang="en-US" sz="3600" dirty="0">
              <a:ln>
                <a:solidFill>
                  <a:srgbClr val="92D050"/>
                </a:solidFill>
              </a:ln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514303-8421-4E25-90DE-C95E01F8DEA3}"/>
              </a:ext>
            </a:extLst>
          </p:cNvPr>
          <p:cNvSpPr txBox="1"/>
          <p:nvPr/>
        </p:nvSpPr>
        <p:spPr>
          <a:xfrm>
            <a:off x="3452653" y="1270753"/>
            <a:ext cx="5286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マイジェックス</a:t>
            </a:r>
            <a:endParaRPr kumimoji="1" lang="ja-JP" altLang="en-US" sz="48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pic>
        <p:nvPicPr>
          <p:cNvPr id="16" name="図 1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38F30C3-9125-42B1-91D1-4CE50B3EC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5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2.96296E-6 L 0.28177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0139 L 0.13047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-2.96296E-6 L -0.02916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12474 0.003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12448 0.001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6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>
            <a:extLst>
              <a:ext uri="{FF2B5EF4-FFF2-40B4-BE49-F238E27FC236}">
                <a16:creationId xmlns:a16="http://schemas.microsoft.com/office/drawing/2014/main" id="{41CC0774-7687-414C-B234-64ED0761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24" name="Group 24"/>
          <p:cNvGrpSpPr/>
          <p:nvPr/>
        </p:nvGrpSpPr>
        <p:grpSpPr>
          <a:xfrm>
            <a:off x="2172514" y="681038"/>
            <a:ext cx="7846972" cy="866195"/>
            <a:chOff x="0" y="-9525"/>
            <a:chExt cx="15693944" cy="173239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15693944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334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  <a:cs typeface="+mn-cs"/>
                </a:rPr>
                <a:t>ス</a:t>
              </a:r>
              <a:r>
                <a:rPr kumimoji="1" lang="ja-JP" altLang="en-US" sz="333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  <a:cs typeface="+mn-cs"/>
                </a:rPr>
                <a:t>ケジュール</a:t>
              </a:r>
              <a:endParaRPr kumimoji="1" lang="en-US" sz="333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86821"/>
              <a:ext cx="15693944" cy="53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16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14110F"/>
                </a:solidFill>
                <a:effectLst/>
                <a:uLnTx/>
                <a:uFillTx/>
                <a:latin typeface="Public Sans"/>
                <a:ea typeface="+mn-ea"/>
                <a:cs typeface="+mn-cs"/>
              </a:endParaRPr>
            </a:p>
          </p:txBody>
        </p:sp>
      </p:grpSp>
      <p:sp>
        <p:nvSpPr>
          <p:cNvPr id="44" name="TextBox 19">
            <a:extLst>
              <a:ext uri="{FF2B5EF4-FFF2-40B4-BE49-F238E27FC236}">
                <a16:creationId xmlns:a16="http://schemas.microsoft.com/office/drawing/2014/main" id="{0BE74801-908C-4AF0-B9FB-F3DC8DDFF1E6}"/>
              </a:ext>
            </a:extLst>
          </p:cNvPr>
          <p:cNvSpPr txBox="1"/>
          <p:nvPr/>
        </p:nvSpPr>
        <p:spPr>
          <a:xfrm>
            <a:off x="789320" y="1989471"/>
            <a:ext cx="1029955" cy="26802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PROJECTS</a:t>
            </a:r>
          </a:p>
        </p:txBody>
      </p:sp>
      <p:sp>
        <p:nvSpPr>
          <p:cNvPr id="49" name="TextBox 33">
            <a:extLst>
              <a:ext uri="{FF2B5EF4-FFF2-40B4-BE49-F238E27FC236}">
                <a16:creationId xmlns:a16="http://schemas.microsoft.com/office/drawing/2014/main" id="{77F345C2-2227-49E2-ABB8-F4DB843AA14C}"/>
              </a:ext>
            </a:extLst>
          </p:cNvPr>
          <p:cNvSpPr txBox="1"/>
          <p:nvPr/>
        </p:nvSpPr>
        <p:spPr>
          <a:xfrm>
            <a:off x="786828" y="2842783"/>
            <a:ext cx="3135670" cy="288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要件定義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  <a:cs typeface="+mn-cs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6403BD43-BA16-4FAA-A511-5B277B0A6080}"/>
              </a:ext>
            </a:extLst>
          </p:cNvPr>
          <p:cNvSpPr txBox="1"/>
          <p:nvPr/>
        </p:nvSpPr>
        <p:spPr>
          <a:xfrm>
            <a:off x="786828" y="3459867"/>
            <a:ext cx="3135670" cy="288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外部設計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  <a:cs typeface="+mn-cs"/>
            </a:endParaRPr>
          </a:p>
        </p:txBody>
      </p:sp>
      <p:sp>
        <p:nvSpPr>
          <p:cNvPr id="51" name="TextBox 31">
            <a:extLst>
              <a:ext uri="{FF2B5EF4-FFF2-40B4-BE49-F238E27FC236}">
                <a16:creationId xmlns:a16="http://schemas.microsoft.com/office/drawing/2014/main" id="{93E4AB15-4FD6-42EB-B294-13101243D190}"/>
              </a:ext>
            </a:extLst>
          </p:cNvPr>
          <p:cNvSpPr txBox="1"/>
          <p:nvPr/>
        </p:nvSpPr>
        <p:spPr>
          <a:xfrm>
            <a:off x="786828" y="4076949"/>
            <a:ext cx="3135670" cy="288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内部設計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  <a:cs typeface="+mn-cs"/>
            </a:endParaRP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CBCB3E78-CBC2-4742-B3EA-25E45934AC9F}"/>
              </a:ext>
            </a:extLst>
          </p:cNvPr>
          <p:cNvSpPr txBox="1"/>
          <p:nvPr/>
        </p:nvSpPr>
        <p:spPr>
          <a:xfrm>
            <a:off x="786828" y="4694033"/>
            <a:ext cx="3135670" cy="288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開発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  <a:cs typeface="+mn-cs"/>
            </a:endParaRPr>
          </a:p>
        </p:txBody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EF02A070-3B7B-4BC9-BD54-7F165C8E22B3}"/>
              </a:ext>
            </a:extLst>
          </p:cNvPr>
          <p:cNvSpPr txBox="1"/>
          <p:nvPr/>
        </p:nvSpPr>
        <p:spPr>
          <a:xfrm>
            <a:off x="786828" y="5311114"/>
            <a:ext cx="3135670" cy="288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テスト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  <a:cs typeface="+mn-cs"/>
            </a:endParaRP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6CA78D04-B992-4785-A41E-E767895CDC70}"/>
              </a:ext>
            </a:extLst>
          </p:cNvPr>
          <p:cNvSpPr/>
          <p:nvPr/>
        </p:nvSpPr>
        <p:spPr>
          <a:xfrm>
            <a:off x="3324527" y="1885604"/>
            <a:ext cx="1669795" cy="591096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5" name="AutoShape 22">
            <a:extLst>
              <a:ext uri="{FF2B5EF4-FFF2-40B4-BE49-F238E27FC236}">
                <a16:creationId xmlns:a16="http://schemas.microsoft.com/office/drawing/2014/main" id="{D7D76917-E760-4377-B957-0A52C87D045B}"/>
              </a:ext>
            </a:extLst>
          </p:cNvPr>
          <p:cNvSpPr/>
          <p:nvPr/>
        </p:nvSpPr>
        <p:spPr>
          <a:xfrm>
            <a:off x="4976135" y="1889801"/>
            <a:ext cx="1669795" cy="591096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56" name="AutoShape 35">
            <a:extLst>
              <a:ext uri="{FF2B5EF4-FFF2-40B4-BE49-F238E27FC236}">
                <a16:creationId xmlns:a16="http://schemas.microsoft.com/office/drawing/2014/main" id="{59C7C112-4AC0-4749-A4F4-5802FF3908AF}"/>
              </a:ext>
            </a:extLst>
          </p:cNvPr>
          <p:cNvSpPr/>
          <p:nvPr/>
        </p:nvSpPr>
        <p:spPr>
          <a:xfrm>
            <a:off x="6644683" y="1889801"/>
            <a:ext cx="1669795" cy="591096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7" name="AutoShape 38">
            <a:extLst>
              <a:ext uri="{FF2B5EF4-FFF2-40B4-BE49-F238E27FC236}">
                <a16:creationId xmlns:a16="http://schemas.microsoft.com/office/drawing/2014/main" id="{464D6CF5-E1C2-40EA-B4AC-E961B60F4E57}"/>
              </a:ext>
            </a:extLst>
          </p:cNvPr>
          <p:cNvSpPr/>
          <p:nvPr/>
        </p:nvSpPr>
        <p:spPr>
          <a:xfrm>
            <a:off x="8314478" y="1889801"/>
            <a:ext cx="1669795" cy="591096"/>
          </a:xfrm>
          <a:prstGeom prst="rect">
            <a:avLst/>
          </a:prstGeom>
          <a:solidFill>
            <a:schemeClr val="accent6"/>
          </a:solidFill>
        </p:spPr>
      </p:sp>
      <p:sp>
        <p:nvSpPr>
          <p:cNvPr id="58" name="AutoShape 41">
            <a:extLst>
              <a:ext uri="{FF2B5EF4-FFF2-40B4-BE49-F238E27FC236}">
                <a16:creationId xmlns:a16="http://schemas.microsoft.com/office/drawing/2014/main" id="{56D61E5B-7722-4C5F-AFDE-A641D5C5249F}"/>
              </a:ext>
            </a:extLst>
          </p:cNvPr>
          <p:cNvSpPr/>
          <p:nvPr/>
        </p:nvSpPr>
        <p:spPr>
          <a:xfrm>
            <a:off x="9987915" y="1885604"/>
            <a:ext cx="1633336" cy="591097"/>
          </a:xfrm>
          <a:prstGeom prst="rect">
            <a:avLst/>
          </a:prstGeom>
          <a:solidFill>
            <a:schemeClr val="bg1"/>
          </a:solidFill>
        </p:spPr>
      </p:sp>
      <p:sp>
        <p:nvSpPr>
          <p:cNvPr id="59" name="TextBox 23">
            <a:extLst>
              <a:ext uri="{FF2B5EF4-FFF2-40B4-BE49-F238E27FC236}">
                <a16:creationId xmlns:a16="http://schemas.microsoft.com/office/drawing/2014/main" id="{ADA3C471-8995-4A43-8AF9-26B755330969}"/>
              </a:ext>
            </a:extLst>
          </p:cNvPr>
          <p:cNvSpPr txBox="1"/>
          <p:nvPr/>
        </p:nvSpPr>
        <p:spPr>
          <a:xfrm>
            <a:off x="3540017" y="1989470"/>
            <a:ext cx="1238815" cy="35823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游ゴシック" panose="020B0400000000000000" pitchFamily="50" charset="-128"/>
                <a:cs typeface="+mn-cs"/>
              </a:rPr>
              <a:t>WEEK</a:t>
            </a: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 1</a:t>
            </a:r>
          </a:p>
        </p:txBody>
      </p:sp>
      <p:sp>
        <p:nvSpPr>
          <p:cNvPr id="60" name="TextBox 23">
            <a:extLst>
              <a:ext uri="{FF2B5EF4-FFF2-40B4-BE49-F238E27FC236}">
                <a16:creationId xmlns:a16="http://schemas.microsoft.com/office/drawing/2014/main" id="{638F2072-7A84-4464-8D78-0DD704D9FE4A}"/>
              </a:ext>
            </a:extLst>
          </p:cNvPr>
          <p:cNvSpPr txBox="1"/>
          <p:nvPr/>
        </p:nvSpPr>
        <p:spPr>
          <a:xfrm>
            <a:off x="5191625" y="1993667"/>
            <a:ext cx="1238815" cy="35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ea typeface="游ゴシック" panose="020B0400000000000000" pitchFamily="50" charset="-128"/>
                <a:cs typeface="+mn-cs"/>
              </a:rPr>
              <a:t>WEEK</a:t>
            </a: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 2</a:t>
            </a:r>
          </a:p>
        </p:txBody>
      </p:sp>
      <p:sp>
        <p:nvSpPr>
          <p:cNvPr id="61" name="TextBox 36">
            <a:extLst>
              <a:ext uri="{FF2B5EF4-FFF2-40B4-BE49-F238E27FC236}">
                <a16:creationId xmlns:a16="http://schemas.microsoft.com/office/drawing/2014/main" id="{B15B7F33-1583-49CD-9C8A-0D3510C16D52}"/>
              </a:ext>
            </a:extLst>
          </p:cNvPr>
          <p:cNvSpPr txBox="1"/>
          <p:nvPr/>
        </p:nvSpPr>
        <p:spPr>
          <a:xfrm>
            <a:off x="6860173" y="1993667"/>
            <a:ext cx="1238815" cy="35433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游ゴシック" panose="020B0400000000000000" pitchFamily="50" charset="-128"/>
                <a:cs typeface="+mn-cs"/>
              </a:rPr>
              <a:t>WEEK</a:t>
            </a: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 3</a:t>
            </a:r>
          </a:p>
        </p:txBody>
      </p:sp>
      <p:sp>
        <p:nvSpPr>
          <p:cNvPr id="62" name="TextBox 39">
            <a:extLst>
              <a:ext uri="{FF2B5EF4-FFF2-40B4-BE49-F238E27FC236}">
                <a16:creationId xmlns:a16="http://schemas.microsoft.com/office/drawing/2014/main" id="{8A09B8A8-7FD8-4488-92D1-525600951350}"/>
              </a:ext>
            </a:extLst>
          </p:cNvPr>
          <p:cNvSpPr txBox="1"/>
          <p:nvPr/>
        </p:nvSpPr>
        <p:spPr>
          <a:xfrm>
            <a:off x="8529968" y="1993667"/>
            <a:ext cx="1238815" cy="35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ea typeface="游ゴシック" panose="020B0400000000000000" pitchFamily="50" charset="-128"/>
                <a:cs typeface="+mn-cs"/>
              </a:rPr>
              <a:t>WEEK</a:t>
            </a: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 4</a:t>
            </a:r>
          </a:p>
        </p:txBody>
      </p:sp>
      <p:sp>
        <p:nvSpPr>
          <p:cNvPr id="63" name="TextBox 42">
            <a:extLst>
              <a:ext uri="{FF2B5EF4-FFF2-40B4-BE49-F238E27FC236}">
                <a16:creationId xmlns:a16="http://schemas.microsoft.com/office/drawing/2014/main" id="{EF923013-387C-4D2E-A3DA-1C1EE056DD8F}"/>
              </a:ext>
            </a:extLst>
          </p:cNvPr>
          <p:cNvSpPr txBox="1"/>
          <p:nvPr/>
        </p:nvSpPr>
        <p:spPr>
          <a:xfrm>
            <a:off x="10198517" y="1989471"/>
            <a:ext cx="1238815" cy="354331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游ゴシック" panose="020B0400000000000000" pitchFamily="50" charset="-128"/>
                <a:cs typeface="+mn-cs"/>
              </a:rPr>
              <a:t>WEEK</a:t>
            </a:r>
            <a:r>
              <a: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ublic Sans"/>
                <a:ea typeface="+mn-ea"/>
                <a:cs typeface="+mn-cs"/>
              </a:rPr>
              <a:t> 5</a:t>
            </a:r>
          </a:p>
        </p:txBody>
      </p:sp>
      <p:sp>
        <p:nvSpPr>
          <p:cNvPr id="65" name="AutoShape 11">
            <a:extLst>
              <a:ext uri="{FF2B5EF4-FFF2-40B4-BE49-F238E27FC236}">
                <a16:creationId xmlns:a16="http://schemas.microsoft.com/office/drawing/2014/main" id="{71B391C3-7FAB-4A8F-B65E-BBD097678A78}"/>
              </a:ext>
            </a:extLst>
          </p:cNvPr>
          <p:cNvSpPr/>
          <p:nvPr/>
        </p:nvSpPr>
        <p:spPr>
          <a:xfrm>
            <a:off x="3324527" y="2924749"/>
            <a:ext cx="490553" cy="0"/>
          </a:xfrm>
          <a:prstGeom prst="line">
            <a:avLst/>
          </a:prstGeom>
          <a:ln w="1333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1" name="AutoShape 2">
            <a:extLst>
              <a:ext uri="{FF2B5EF4-FFF2-40B4-BE49-F238E27FC236}">
                <a16:creationId xmlns:a16="http://schemas.microsoft.com/office/drawing/2014/main" id="{34AFEE66-484F-4EC8-B4FC-04F12341ED95}"/>
              </a:ext>
            </a:extLst>
          </p:cNvPr>
          <p:cNvSpPr/>
          <p:nvPr/>
        </p:nvSpPr>
        <p:spPr>
          <a:xfrm>
            <a:off x="3324527" y="4212893"/>
            <a:ext cx="8296724" cy="16286"/>
          </a:xfrm>
          <a:prstGeom prst="line">
            <a:avLst/>
          </a:prstGeom>
          <a:ln w="9525" cap="rnd">
            <a:solidFill>
              <a:schemeClr val="bg1">
                <a:alpha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2">
            <a:extLst>
              <a:ext uri="{FF2B5EF4-FFF2-40B4-BE49-F238E27FC236}">
                <a16:creationId xmlns:a16="http://schemas.microsoft.com/office/drawing/2014/main" id="{D99B4127-2BEF-4ACF-88C0-0B9D4D63904C}"/>
              </a:ext>
            </a:extLst>
          </p:cNvPr>
          <p:cNvSpPr/>
          <p:nvPr/>
        </p:nvSpPr>
        <p:spPr>
          <a:xfrm>
            <a:off x="3324527" y="4838119"/>
            <a:ext cx="8296724" cy="16286"/>
          </a:xfrm>
          <a:prstGeom prst="line">
            <a:avLst/>
          </a:prstGeom>
          <a:ln w="9525" cap="rnd">
            <a:solidFill>
              <a:schemeClr val="bg1">
                <a:alpha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2">
            <a:extLst>
              <a:ext uri="{FF2B5EF4-FFF2-40B4-BE49-F238E27FC236}">
                <a16:creationId xmlns:a16="http://schemas.microsoft.com/office/drawing/2014/main" id="{734D8CBB-7448-438F-BD16-B665A703E320}"/>
              </a:ext>
            </a:extLst>
          </p:cNvPr>
          <p:cNvSpPr/>
          <p:nvPr/>
        </p:nvSpPr>
        <p:spPr>
          <a:xfrm>
            <a:off x="3331218" y="5451106"/>
            <a:ext cx="8296724" cy="16286"/>
          </a:xfrm>
          <a:prstGeom prst="line">
            <a:avLst/>
          </a:prstGeom>
          <a:ln w="9525" cap="rnd">
            <a:solidFill>
              <a:schemeClr val="bg1">
                <a:alpha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2">
            <a:extLst>
              <a:ext uri="{FF2B5EF4-FFF2-40B4-BE49-F238E27FC236}">
                <a16:creationId xmlns:a16="http://schemas.microsoft.com/office/drawing/2014/main" id="{E68586AD-A47C-48B3-8D98-B3486F754ECC}"/>
              </a:ext>
            </a:extLst>
          </p:cNvPr>
          <p:cNvSpPr/>
          <p:nvPr/>
        </p:nvSpPr>
        <p:spPr>
          <a:xfrm>
            <a:off x="3331218" y="3595809"/>
            <a:ext cx="8296724" cy="16286"/>
          </a:xfrm>
          <a:prstGeom prst="line">
            <a:avLst/>
          </a:prstGeom>
          <a:ln w="9525" cap="rnd">
            <a:solidFill>
              <a:schemeClr val="bg1">
                <a:alpha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2">
            <a:extLst>
              <a:ext uri="{FF2B5EF4-FFF2-40B4-BE49-F238E27FC236}">
                <a16:creationId xmlns:a16="http://schemas.microsoft.com/office/drawing/2014/main" id="{3E78B340-BF49-4094-BF66-4A05AB9240DB}"/>
              </a:ext>
            </a:extLst>
          </p:cNvPr>
          <p:cNvSpPr/>
          <p:nvPr/>
        </p:nvSpPr>
        <p:spPr>
          <a:xfrm>
            <a:off x="3324527" y="2990265"/>
            <a:ext cx="8296724" cy="16286"/>
          </a:xfrm>
          <a:prstGeom prst="line">
            <a:avLst/>
          </a:prstGeom>
          <a:ln w="9525" cap="rnd">
            <a:solidFill>
              <a:schemeClr val="bg1">
                <a:alpha val="60000"/>
              </a:scheme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11">
            <a:extLst>
              <a:ext uri="{FF2B5EF4-FFF2-40B4-BE49-F238E27FC236}">
                <a16:creationId xmlns:a16="http://schemas.microsoft.com/office/drawing/2014/main" id="{9189BF61-6C67-42EC-8EBC-E46333ED69E5}"/>
              </a:ext>
            </a:extLst>
          </p:cNvPr>
          <p:cNvSpPr/>
          <p:nvPr/>
        </p:nvSpPr>
        <p:spPr>
          <a:xfrm>
            <a:off x="3829897" y="3525882"/>
            <a:ext cx="490553" cy="0"/>
          </a:xfrm>
          <a:prstGeom prst="line">
            <a:avLst/>
          </a:prstGeom>
          <a:ln w="1333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79" name="AutoShape 11">
            <a:extLst>
              <a:ext uri="{FF2B5EF4-FFF2-40B4-BE49-F238E27FC236}">
                <a16:creationId xmlns:a16="http://schemas.microsoft.com/office/drawing/2014/main" id="{B3174FEF-B12F-4A07-888C-21502DDFA0D6}"/>
              </a:ext>
            </a:extLst>
          </p:cNvPr>
          <p:cNvSpPr/>
          <p:nvPr/>
        </p:nvSpPr>
        <p:spPr>
          <a:xfrm>
            <a:off x="4320450" y="4146065"/>
            <a:ext cx="490553" cy="0"/>
          </a:xfrm>
          <a:prstGeom prst="line">
            <a:avLst/>
          </a:prstGeom>
          <a:ln w="1333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0" name="AutoShape 11">
            <a:extLst>
              <a:ext uri="{FF2B5EF4-FFF2-40B4-BE49-F238E27FC236}">
                <a16:creationId xmlns:a16="http://schemas.microsoft.com/office/drawing/2014/main" id="{2D3DF5C9-3EEF-4C3E-BBF2-2BB8458B3059}"/>
              </a:ext>
            </a:extLst>
          </p:cNvPr>
          <p:cNvSpPr/>
          <p:nvPr/>
        </p:nvSpPr>
        <p:spPr>
          <a:xfrm>
            <a:off x="4811003" y="4773128"/>
            <a:ext cx="6684614" cy="16286"/>
          </a:xfrm>
          <a:prstGeom prst="line">
            <a:avLst/>
          </a:prstGeom>
          <a:ln w="1333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1" name="AutoShape 11">
            <a:extLst>
              <a:ext uri="{FF2B5EF4-FFF2-40B4-BE49-F238E27FC236}">
                <a16:creationId xmlns:a16="http://schemas.microsoft.com/office/drawing/2014/main" id="{92579C32-3E73-48A2-8CCC-520D0157DC08}"/>
              </a:ext>
            </a:extLst>
          </p:cNvPr>
          <p:cNvSpPr/>
          <p:nvPr/>
        </p:nvSpPr>
        <p:spPr>
          <a:xfrm>
            <a:off x="11518900" y="5396839"/>
            <a:ext cx="109042" cy="0"/>
          </a:xfrm>
          <a:prstGeom prst="line">
            <a:avLst/>
          </a:prstGeom>
          <a:ln w="1333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32" name="図 3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8A97735-F686-4C72-B0BE-8068A2C2C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5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01450" y="410990"/>
            <a:ext cx="179560" cy="17956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5AF4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291595" y="410990"/>
            <a:ext cx="179560" cy="179560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9ECC3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981739" y="410990"/>
            <a:ext cx="179560" cy="17956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2DF4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00732" y="3429000"/>
            <a:ext cx="9190534" cy="148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2"/>
              </a:lnSpc>
            </a:pPr>
            <a:r>
              <a:rPr lang="ja-JP" altLang="en-US" sz="9466" dirty="0">
                <a:solidFill>
                  <a:srgbClr val="D2DF47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機能紹介</a:t>
            </a:r>
            <a:r>
              <a:rPr lang="en-US" sz="9466" dirty="0">
                <a:solidFill>
                  <a:srgbClr val="D2DF47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3107" y="4959716"/>
            <a:ext cx="6025784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altLang="ja-JP" sz="2266" dirty="0">
                <a:solidFill>
                  <a:srgbClr val="FFFFFF"/>
                </a:solidFill>
                <a:latin typeface="Open Sans Light"/>
              </a:rPr>
              <a:t>Function</a:t>
            </a:r>
            <a:r>
              <a:rPr lang="ja-JP" altLang="en-US" sz="2266" dirty="0">
                <a:solidFill>
                  <a:srgbClr val="FFFFFF"/>
                </a:solidFill>
                <a:latin typeface="Open Sans Light"/>
              </a:rPr>
              <a:t>　</a:t>
            </a:r>
            <a:r>
              <a:rPr lang="en-US" altLang="ja-JP" sz="2266" dirty="0">
                <a:solidFill>
                  <a:srgbClr val="FFFFFF"/>
                </a:solidFill>
                <a:latin typeface="Open Sans Light"/>
              </a:rPr>
              <a:t>introduction</a:t>
            </a:r>
            <a:endParaRPr lang="en-US" sz="2266" dirty="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18" name="図 1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575DB29-FBD8-43B9-BDD6-8BFCB181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9" y="-240748"/>
            <a:ext cx="5353797" cy="5153744"/>
          </a:xfrm>
          <a:prstGeom prst="rect">
            <a:avLst/>
          </a:prstGeom>
        </p:spPr>
      </p:pic>
      <p:sp>
        <p:nvSpPr>
          <p:cNvPr id="25" name="減算記号 24">
            <a:extLst>
              <a:ext uri="{FF2B5EF4-FFF2-40B4-BE49-F238E27FC236}">
                <a16:creationId xmlns:a16="http://schemas.microsoft.com/office/drawing/2014/main" id="{2E88D067-E14B-4F08-A8F5-EC8BB33424AC}"/>
              </a:ext>
            </a:extLst>
          </p:cNvPr>
          <p:cNvSpPr/>
          <p:nvPr/>
        </p:nvSpPr>
        <p:spPr>
          <a:xfrm rot="18481621">
            <a:off x="-1110284" y="129563"/>
            <a:ext cx="3042550" cy="124777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減算記号 25">
            <a:extLst>
              <a:ext uri="{FF2B5EF4-FFF2-40B4-BE49-F238E27FC236}">
                <a16:creationId xmlns:a16="http://schemas.microsoft.com/office/drawing/2014/main" id="{39A10922-2B09-4567-9255-E5048ED25A09}"/>
              </a:ext>
            </a:extLst>
          </p:cNvPr>
          <p:cNvSpPr/>
          <p:nvPr/>
        </p:nvSpPr>
        <p:spPr>
          <a:xfrm rot="18481621">
            <a:off x="10169955" y="5623941"/>
            <a:ext cx="3042550" cy="124777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モニター画面に映る車&#10;&#10;自動的に生成された説明">
            <a:extLst>
              <a:ext uri="{FF2B5EF4-FFF2-40B4-BE49-F238E27FC236}">
                <a16:creationId xmlns:a16="http://schemas.microsoft.com/office/drawing/2014/main" id="{7F28BA32-850F-499D-B197-CD7E76C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18" y="361949"/>
            <a:ext cx="3198963" cy="6287617"/>
          </a:xfrm>
          <a:prstGeom prst="rect">
            <a:avLst/>
          </a:prstGeom>
        </p:spPr>
      </p:pic>
      <p:pic>
        <p:nvPicPr>
          <p:cNvPr id="3" name="デモプレイ">
            <a:hlinkClick r:id="" action="ppaction://media"/>
            <a:extLst>
              <a:ext uri="{FF2B5EF4-FFF2-40B4-BE49-F238E27FC236}">
                <a16:creationId xmlns:a16="http://schemas.microsoft.com/office/drawing/2014/main" id="{E3F06350-EE41-4BB6-B88C-488B08D71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2162" t="20912" r="51654" b="14197"/>
          <a:stretch/>
        </p:blipFill>
        <p:spPr>
          <a:xfrm>
            <a:off x="4724398" y="584136"/>
            <a:ext cx="2743201" cy="5843242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274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20320" y="0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80B172-480F-422F-9F5E-DA533D31BE7F}"/>
              </a:ext>
            </a:extLst>
          </p:cNvPr>
          <p:cNvSpPr txBox="1"/>
          <p:nvPr/>
        </p:nvSpPr>
        <p:spPr>
          <a:xfrm>
            <a:off x="170991" y="2721114"/>
            <a:ext cx="219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Record</a:t>
            </a:r>
            <a:endParaRPr kumimoji="1" lang="ja-JP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明朝E" panose="02020900000000000000" pitchFamily="18" charset="-128"/>
              <a:ea typeface="HGP明朝E" panose="02020900000000000000" pitchFamily="18" charset="-128"/>
              <a:cs typeface="+mn-cs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B053C03-8F64-4F1D-8C31-223DA291F226}"/>
              </a:ext>
            </a:extLst>
          </p:cNvPr>
          <p:cNvSpPr/>
          <p:nvPr/>
        </p:nvSpPr>
        <p:spPr>
          <a:xfrm>
            <a:off x="2559577" y="269557"/>
            <a:ext cx="2988000" cy="63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7205EDFB-AFD8-4310-A301-8768674D2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23" y="299601"/>
            <a:ext cx="2934109" cy="625879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FB1A270-23BA-4077-AA08-63D5E983C664}"/>
              </a:ext>
            </a:extLst>
          </p:cNvPr>
          <p:cNvSpPr/>
          <p:nvPr/>
        </p:nvSpPr>
        <p:spPr>
          <a:xfrm>
            <a:off x="5853499" y="271031"/>
            <a:ext cx="2934000" cy="63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1" name="図 10" descr="駐車場, 時計, メーター, 時間 が含まれている画像&#10;&#10;自動的に生成された説明">
            <a:extLst>
              <a:ext uri="{FF2B5EF4-FFF2-40B4-BE49-F238E27FC236}">
                <a16:creationId xmlns:a16="http://schemas.microsoft.com/office/drawing/2014/main" id="{AED178F2-84F0-44FC-AE00-E48C4D38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466" y="299601"/>
            <a:ext cx="2867425" cy="625879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08AFCC0-68D5-4521-8527-C0BBFAB43D3B}"/>
              </a:ext>
            </a:extLst>
          </p:cNvPr>
          <p:cNvSpPr/>
          <p:nvPr/>
        </p:nvSpPr>
        <p:spPr>
          <a:xfrm>
            <a:off x="9033579" y="271031"/>
            <a:ext cx="2934000" cy="63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3" name="図 12" descr="ストリート, 時計, グリーン, 駐車場 が含まれている画像&#10;&#10;自動的に生成された説明">
            <a:extLst>
              <a:ext uri="{FF2B5EF4-FFF2-40B4-BE49-F238E27FC236}">
                <a16:creationId xmlns:a16="http://schemas.microsoft.com/office/drawing/2014/main" id="{125CF0EE-6196-40E9-97CD-95AFBC0E9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085" y="299601"/>
            <a:ext cx="2857899" cy="62492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80B172-480F-422F-9F5E-DA533D31BE7F}"/>
              </a:ext>
            </a:extLst>
          </p:cNvPr>
          <p:cNvSpPr txBox="1"/>
          <p:nvPr/>
        </p:nvSpPr>
        <p:spPr>
          <a:xfrm>
            <a:off x="170991" y="2721114"/>
            <a:ext cx="219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Calender</a:t>
            </a:r>
            <a:endParaRPr kumimoji="1" lang="ja-JP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明朝E" panose="02020900000000000000" pitchFamily="18" charset="-128"/>
              <a:ea typeface="HGP明朝E" panose="02020900000000000000" pitchFamily="18" charset="-128"/>
              <a:cs typeface="+mn-cs"/>
            </a:endParaRPr>
          </a:p>
        </p:txBody>
      </p:sp>
      <p:pic>
        <p:nvPicPr>
          <p:cNvPr id="10" name="図 9" descr="カレンダー&#10;&#10;自動的に生成された説明">
            <a:extLst>
              <a:ext uri="{FF2B5EF4-FFF2-40B4-BE49-F238E27FC236}">
                <a16:creationId xmlns:a16="http://schemas.microsoft.com/office/drawing/2014/main" id="{6A22E69C-0721-45FE-881E-FDD6CD2AF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52" y="470093"/>
            <a:ext cx="2773165" cy="5917813"/>
          </a:xfrm>
          <a:prstGeom prst="rect">
            <a:avLst/>
          </a:prstGeom>
        </p:spPr>
      </p:pic>
      <p:pic>
        <p:nvPicPr>
          <p:cNvPr id="12" name="図 11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6757236C-8251-4AE4-A19B-B05A3C064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63" y="452816"/>
            <a:ext cx="2773165" cy="5935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図 13" descr="グラフ&#10;&#10;低い精度で自動的に生成された説明">
            <a:extLst>
              <a:ext uri="{FF2B5EF4-FFF2-40B4-BE49-F238E27FC236}">
                <a16:creationId xmlns:a16="http://schemas.microsoft.com/office/drawing/2014/main" id="{6659CBC9-19E8-4D32-9F2B-57C9FC0DA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14" y="124747"/>
            <a:ext cx="3063636" cy="654416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80B172-480F-422F-9F5E-DA533D31BE7F}"/>
              </a:ext>
            </a:extLst>
          </p:cNvPr>
          <p:cNvSpPr txBox="1"/>
          <p:nvPr/>
        </p:nvSpPr>
        <p:spPr>
          <a:xfrm>
            <a:off x="170991" y="2721114"/>
            <a:ext cx="219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Ranking</a:t>
            </a:r>
            <a:endParaRPr kumimoji="1" lang="ja-JP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明朝E" panose="02020900000000000000" pitchFamily="18" charset="-128"/>
              <a:ea typeface="HGP明朝E" panose="02020900000000000000" pitchFamily="18" charset="-128"/>
              <a:cs typeface="+mn-cs"/>
            </a:endParaRPr>
          </a:p>
        </p:txBody>
      </p:sp>
      <p:pic>
        <p:nvPicPr>
          <p:cNvPr id="11" name="図 10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63A0C96-AC66-4B2A-B595-8D08225AF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" t="5105" r="8927" b="4795"/>
          <a:stretch/>
        </p:blipFill>
        <p:spPr>
          <a:xfrm>
            <a:off x="5635757" y="124747"/>
            <a:ext cx="3063636" cy="6586081"/>
          </a:xfrm>
          <a:prstGeom prst="rect">
            <a:avLst/>
          </a:prstGeom>
        </p:spPr>
      </p:pic>
      <p:pic>
        <p:nvPicPr>
          <p:cNvPr id="19" name="図 18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0DE591B3-5241-4B1D-B4E3-D7BC667F30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t="3262" r="12445" b="4603"/>
          <a:stretch/>
        </p:blipFill>
        <p:spPr>
          <a:xfrm>
            <a:off x="8956376" y="124747"/>
            <a:ext cx="3064633" cy="65649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80B172-480F-422F-9F5E-DA533D31BE7F}"/>
              </a:ext>
            </a:extLst>
          </p:cNvPr>
          <p:cNvSpPr txBox="1"/>
          <p:nvPr/>
        </p:nvSpPr>
        <p:spPr>
          <a:xfrm>
            <a:off x="170991" y="2721114"/>
            <a:ext cx="219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My</a:t>
            </a:r>
            <a:r>
              <a:rPr kumimoji="1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 </a:t>
            </a:r>
            <a:r>
              <a:rPr kumimoji="1" lang="en-US" altLang="ja-JP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Page</a:t>
            </a:r>
            <a:endParaRPr kumimoji="1" lang="ja-JP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明朝E" panose="02020900000000000000" pitchFamily="18" charset="-128"/>
              <a:ea typeface="HGP明朝E" panose="02020900000000000000" pitchFamily="18" charset="-128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EDCB7D-207B-42D8-8D89-847CF021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54" y="131391"/>
            <a:ext cx="3044920" cy="65456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3AEF25F-D662-4DE4-95C2-B39A80A5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93" y="131391"/>
            <a:ext cx="3019634" cy="654416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37C0702-6898-4AB5-929F-687A2255D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846" y="131391"/>
            <a:ext cx="3015161" cy="6544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80B172-480F-422F-9F5E-DA533D31BE7F}"/>
              </a:ext>
            </a:extLst>
          </p:cNvPr>
          <p:cNvSpPr txBox="1"/>
          <p:nvPr/>
        </p:nvSpPr>
        <p:spPr>
          <a:xfrm>
            <a:off x="1325234" y="3075057"/>
            <a:ext cx="2192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P明朝E" panose="02020900000000000000" pitchFamily="18" charset="-128"/>
                <a:ea typeface="HGP明朝E" panose="02020900000000000000" pitchFamily="18" charset="-128"/>
                <a:cs typeface="+mn-cs"/>
              </a:rPr>
              <a:t>Result</a:t>
            </a:r>
            <a:endParaRPr kumimoji="1" lang="ja-JP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P明朝E" panose="02020900000000000000" pitchFamily="18" charset="-128"/>
              <a:ea typeface="HGP明朝E" panose="02020900000000000000" pitchFamily="18" charset="-128"/>
              <a:cs typeface="+mn-cs"/>
            </a:endParaRPr>
          </a:p>
        </p:txBody>
      </p:sp>
      <p:pic>
        <p:nvPicPr>
          <p:cNvPr id="4" name="図 3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27ED5363-D3B7-4B87-BC07-479CC9BAB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1297" r="11216" b="6415"/>
          <a:stretch/>
        </p:blipFill>
        <p:spPr>
          <a:xfrm>
            <a:off x="4612546" y="253189"/>
            <a:ext cx="2966907" cy="63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92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-116114"/>
            <a:ext cx="12192000" cy="69931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601450" y="410990"/>
            <a:ext cx="179560" cy="17956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5AF47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291595" y="410990"/>
            <a:ext cx="179560" cy="179560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9ECC3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981739" y="410990"/>
            <a:ext cx="179560" cy="179560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2DF4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00567" y="3354229"/>
            <a:ext cx="9790863" cy="1483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2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466" b="0" i="0" u="none" strike="noStrike" kern="1200" cap="none" spc="0" normalizeH="0" baseline="0" noProof="0" dirty="0">
                <a:ln>
                  <a:noFill/>
                </a:ln>
                <a:solidFill>
                  <a:srgbClr val="D2DF47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苦労・成長した点</a:t>
            </a:r>
            <a:r>
              <a:rPr kumimoji="1" lang="en-US" sz="9466" b="0" i="0" u="none" strike="noStrike" kern="1200" cap="none" spc="0" normalizeH="0" baseline="0" noProof="0" dirty="0">
                <a:ln>
                  <a:noFill/>
                </a:ln>
                <a:solidFill>
                  <a:srgbClr val="D2DF47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3107" y="4959716"/>
            <a:ext cx="6025784" cy="3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1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66" dirty="0">
                <a:solidFill>
                  <a:srgbClr val="FFFFFF"/>
                </a:solidFill>
                <a:latin typeface="Open Sans Light"/>
                <a:ea typeface="游ゴシック" panose="020B0400000000000000" pitchFamily="50" charset="-128"/>
              </a:rPr>
              <a:t>Troubles &amp; Growths</a:t>
            </a:r>
            <a:endParaRPr kumimoji="1" lang="en-US" sz="226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18" name="図 1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575DB29-FBD8-43B9-BDD6-8BFCB181D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8"/>
          <a:stretch/>
        </p:blipFill>
        <p:spPr>
          <a:xfrm>
            <a:off x="3336099" y="-240748"/>
            <a:ext cx="5353797" cy="3860248"/>
          </a:xfrm>
          <a:prstGeom prst="rect">
            <a:avLst/>
          </a:prstGeom>
        </p:spPr>
      </p:pic>
      <p:sp>
        <p:nvSpPr>
          <p:cNvPr id="25" name="減算記号 24">
            <a:extLst>
              <a:ext uri="{FF2B5EF4-FFF2-40B4-BE49-F238E27FC236}">
                <a16:creationId xmlns:a16="http://schemas.microsoft.com/office/drawing/2014/main" id="{2E88D067-E14B-4F08-A8F5-EC8BB33424AC}"/>
              </a:ext>
            </a:extLst>
          </p:cNvPr>
          <p:cNvSpPr/>
          <p:nvPr/>
        </p:nvSpPr>
        <p:spPr>
          <a:xfrm rot="18481621">
            <a:off x="-1110284" y="129563"/>
            <a:ext cx="3042550" cy="124777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26" name="減算記号 25">
            <a:extLst>
              <a:ext uri="{FF2B5EF4-FFF2-40B4-BE49-F238E27FC236}">
                <a16:creationId xmlns:a16="http://schemas.microsoft.com/office/drawing/2014/main" id="{39A10922-2B09-4567-9255-E5048ED25A09}"/>
              </a:ext>
            </a:extLst>
          </p:cNvPr>
          <p:cNvSpPr/>
          <p:nvPr/>
        </p:nvSpPr>
        <p:spPr>
          <a:xfrm rot="18481621">
            <a:off x="10169955" y="5623941"/>
            <a:ext cx="3042550" cy="1247775"/>
          </a:xfrm>
          <a:prstGeom prst="mathMinu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37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3" descr="夕日の海に立つ男性&#10;&#10;中程度の精度で自動的に生成された説明">
            <a:extLst>
              <a:ext uri="{FF2B5EF4-FFF2-40B4-BE49-F238E27FC236}">
                <a16:creationId xmlns:a16="http://schemas.microsoft.com/office/drawing/2014/main" id="{B03CF587-1448-4B71-BB9E-735013455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21" b="35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38A9778-B2A5-440E-B986-33004313075B}"/>
              </a:ext>
            </a:extLst>
          </p:cNvPr>
          <p:cNvGrpSpPr/>
          <p:nvPr/>
        </p:nvGrpSpPr>
        <p:grpSpPr>
          <a:xfrm>
            <a:off x="0" y="1575325"/>
            <a:ext cx="11452194" cy="4667974"/>
            <a:chOff x="0" y="1575325"/>
            <a:chExt cx="11452194" cy="4667974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39296DAA-1F83-44A8-A20A-E3ABDACF7E2D}"/>
                </a:ext>
              </a:extLst>
            </p:cNvPr>
            <p:cNvSpPr txBox="1"/>
            <p:nvPr/>
          </p:nvSpPr>
          <p:spPr>
            <a:xfrm>
              <a:off x="0" y="1891961"/>
              <a:ext cx="11452194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ja-JP" altLang="en-US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　　　　</a:t>
              </a:r>
              <a:r>
                <a:rPr kumimoji="1" lang="ja-JP" altLang="en-US" sz="6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　　　</a:t>
              </a:r>
              <a:endParaRPr kumimoji="1" lang="en-US" altLang="ja-JP" sz="32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ja-JP" altLang="en-US" sz="6600" dirty="0">
                  <a:solidFill>
                    <a:srgbClr val="FFC000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　　</a:t>
              </a:r>
              <a:r>
                <a:rPr kumimoji="1" lang="ja-JP" altLang="en-US" sz="11000" dirty="0">
                  <a:solidFill>
                    <a:srgbClr val="B99A3A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モチベーション</a:t>
              </a:r>
              <a:endParaRPr kumimoji="1" lang="en-US" altLang="ja-JP" sz="11000" dirty="0">
                <a:solidFill>
                  <a:srgbClr val="B99A3A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kumimoji="1" lang="ja-JP" altLang="en-US" sz="6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　　　　</a:t>
              </a:r>
              <a:endParaRPr kumimoji="1" lang="en-US" altLang="ja-JP" sz="32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DC874D5-5E0A-4787-8C31-22FFBC12C258}"/>
                </a:ext>
              </a:extLst>
            </p:cNvPr>
            <p:cNvSpPr txBox="1"/>
            <p:nvPr/>
          </p:nvSpPr>
          <p:spPr>
            <a:xfrm>
              <a:off x="2618125" y="1575325"/>
              <a:ext cx="695575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6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あなたにとっての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7532C81-D891-4CD3-9B46-EB336C8CAA0E}"/>
                </a:ext>
              </a:extLst>
            </p:cNvPr>
            <p:cNvSpPr txBox="1"/>
            <p:nvPr/>
          </p:nvSpPr>
          <p:spPr>
            <a:xfrm>
              <a:off x="4734088" y="4258645"/>
              <a:ext cx="272382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6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とは？</a:t>
              </a:r>
            </a:p>
          </p:txBody>
        </p:sp>
      </p:grpSp>
      <p:pic>
        <p:nvPicPr>
          <p:cNvPr id="9" name="図 8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A2F7971-8655-40D9-876C-EC1667C57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784" y="-2891516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effectLst>
            <a:softEdge rad="0"/>
          </a:effectLst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99" y="552450"/>
            <a:ext cx="9839733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dirty="0">
                <a:solidFill>
                  <a:srgbClr val="FFFFFF"/>
                </a:solidFill>
                <a:latin typeface="Calibri" panose="020F0502020204030204"/>
                <a:ea typeface="Neue Machina UltraBold"/>
              </a:rPr>
              <a:t>マハムド ファリハ</a:t>
            </a:r>
            <a:r>
              <a:rPr kumimoji="0" lang="ja-JP" altLang="en-US" sz="2800" dirty="0">
                <a:solidFill>
                  <a:srgbClr val="FFFFFF"/>
                </a:solidFill>
                <a:latin typeface="Calibri" panose="020F0502020204030204"/>
                <a:ea typeface="Neue Machina UltraBold"/>
              </a:rPr>
              <a:t>（構成管理）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B9F28F5F-35BB-41E5-869A-7080FDE1398C}"/>
              </a:ext>
            </a:extLst>
          </p:cNvPr>
          <p:cNvGrpSpPr/>
          <p:nvPr/>
        </p:nvGrpSpPr>
        <p:grpSpPr>
          <a:xfrm>
            <a:off x="8558215" y="2228263"/>
            <a:ext cx="3103539" cy="3313532"/>
            <a:chOff x="8558215" y="2228263"/>
            <a:chExt cx="3103539" cy="3313532"/>
          </a:xfrm>
        </p:grpSpPr>
        <p:grpSp>
          <p:nvGrpSpPr>
            <p:cNvPr id="11" name="Group 11"/>
            <p:cNvGrpSpPr/>
            <p:nvPr/>
          </p:nvGrpSpPr>
          <p:grpSpPr>
            <a:xfrm>
              <a:off x="8558215" y="2228263"/>
              <a:ext cx="3103539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644119" y="3105874"/>
              <a:ext cx="2931728" cy="1958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游ゴシック" panose="020B0400000000000000" pitchFamily="50" charset="-128"/>
                <a:cs typeface="+mn-cs"/>
              </a:endParaRPr>
            </a:p>
            <a:p>
              <a:pPr marL="287882" lvl="1" indent="-143941" defTabSz="457200">
                <a:lnSpc>
                  <a:spcPts val="1867"/>
                </a:lnSpc>
                <a:buFont typeface="Arial"/>
                <a:buChar char="•"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質問力が高まった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詳細に報告する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エラーの解決方法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チーム開発の注意点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34277" y="2479036"/>
              <a:ext cx="2551413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成長した点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BBDC63E-4F7B-49F7-B746-FEEA2626BA48}"/>
              </a:ext>
            </a:extLst>
          </p:cNvPr>
          <p:cNvGrpSpPr/>
          <p:nvPr/>
        </p:nvGrpSpPr>
        <p:grpSpPr>
          <a:xfrm>
            <a:off x="4663398" y="2228651"/>
            <a:ext cx="3103551" cy="3645514"/>
            <a:chOff x="4663398" y="2228651"/>
            <a:chExt cx="3103551" cy="3645514"/>
          </a:xfrm>
        </p:grpSpPr>
        <p:grpSp>
          <p:nvGrpSpPr>
            <p:cNvPr id="7" name="Group 7"/>
            <p:cNvGrpSpPr/>
            <p:nvPr/>
          </p:nvGrpSpPr>
          <p:grpSpPr>
            <a:xfrm>
              <a:off x="4663398" y="2228651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215735" y="2364588"/>
              <a:ext cx="2146623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解決方法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BCACB7B7-8139-470B-8C68-D2E8D2EEAA25}"/>
                </a:ext>
              </a:extLst>
            </p:cNvPr>
            <p:cNvSpPr txBox="1"/>
            <p:nvPr/>
          </p:nvSpPr>
          <p:spPr>
            <a:xfrm>
              <a:off x="4735098" y="3435164"/>
              <a:ext cx="2931728" cy="2439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dirty="0">
                <a:solidFill>
                  <a:srgbClr val="FFFFFF"/>
                </a:solidFill>
                <a:latin typeface="Montserrat"/>
                <a:ea typeface="游ゴシック" panose="020B0400000000000000" pitchFamily="50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みんなに注意喚起する</a:t>
              </a:r>
              <a:endParaRPr kumimoji="0" lang="en-US" altLang="ja-JP" sz="2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テキストを読み返す</a:t>
              </a:r>
              <a:endParaRPr kumimoji="0" lang="en-US" altLang="ja-JP" sz="2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とにかく質問する</a:t>
              </a:r>
              <a:endParaRPr kumimoji="0" lang="en-US" altLang="ja-JP" sz="2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dirty="0">
                <a:solidFill>
                  <a:srgbClr val="FFFFFF"/>
                </a:solidFill>
                <a:latin typeface="Montserrat"/>
                <a:ea typeface="游ゴシック" panose="020B0400000000000000" pitchFamily="50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游ゴシック" panose="020B0400000000000000" pitchFamily="50" charset="-128"/>
                <a:cs typeface="+mn-cs"/>
              </a:endParaRPr>
            </a:p>
            <a:p>
              <a:pPr marL="143941" marR="0" lvl="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游ゴシック" panose="020B0400000000000000" pitchFamily="50" charset="-128"/>
                <a:cs typeface="+mn-cs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8F82443B-63D6-4386-A943-E4FFEAE29DDE}"/>
              </a:ext>
            </a:extLst>
          </p:cNvPr>
          <p:cNvGrpSpPr/>
          <p:nvPr/>
        </p:nvGrpSpPr>
        <p:grpSpPr>
          <a:xfrm>
            <a:off x="685800" y="2228263"/>
            <a:ext cx="3107896" cy="3313532"/>
            <a:chOff x="685800" y="2228263"/>
            <a:chExt cx="3107896" cy="3313532"/>
          </a:xfrm>
        </p:grpSpPr>
        <p:grpSp>
          <p:nvGrpSpPr>
            <p:cNvPr id="4" name="Group 4"/>
            <p:cNvGrpSpPr/>
            <p:nvPr/>
          </p:nvGrpSpPr>
          <p:grpSpPr>
            <a:xfrm>
              <a:off x="685800" y="2228263"/>
              <a:ext cx="3107896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ja-JP" altLang="en-US" dirty="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938561" y="2427426"/>
              <a:ext cx="2589881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苦労した点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8FC88FCC-BCCB-4A8E-B550-021A91B79363}"/>
                </a:ext>
              </a:extLst>
            </p:cNvPr>
            <p:cNvSpPr txBox="1"/>
            <p:nvPr/>
          </p:nvSpPr>
          <p:spPr>
            <a:xfrm>
              <a:off x="719350" y="3427629"/>
              <a:ext cx="2931728" cy="1227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游ゴシック" panose="020B0400000000000000" pitchFamily="50" charset="-128"/>
                <a:cs typeface="+mn-cs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GitHub</a:t>
              </a: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の衝突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エラー対応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pic>
        <p:nvPicPr>
          <p:cNvPr id="23" name="図 2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C19921B-C186-4A44-9D68-DB2C832A1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9286" y="-2568390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99" y="552450"/>
            <a:ext cx="12212053" cy="1016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工藤瑞月</a:t>
            </a: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（コミュニケーション）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0A8CB32-9E92-4DF7-8944-3126E85772B5}"/>
              </a:ext>
            </a:extLst>
          </p:cNvPr>
          <p:cNvGrpSpPr/>
          <p:nvPr/>
        </p:nvGrpSpPr>
        <p:grpSpPr>
          <a:xfrm>
            <a:off x="681725" y="2228263"/>
            <a:ext cx="3103551" cy="3313532"/>
            <a:chOff x="681725" y="2228263"/>
            <a:chExt cx="3103551" cy="3313532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18725C3B-C450-49FB-9D87-CAE9C200DDDF}"/>
                </a:ext>
              </a:extLst>
            </p:cNvPr>
            <p:cNvGrpSpPr/>
            <p:nvPr/>
          </p:nvGrpSpPr>
          <p:grpSpPr>
            <a:xfrm>
              <a:off x="681725" y="2228263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4DFD90AD-5CF5-4EDE-8F08-A5113A2F3489}"/>
                  </a:ext>
                </a:extLst>
              </p:cNvPr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38561" y="2427426"/>
              <a:ext cx="2589881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苦労した点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4857" y="3617318"/>
              <a:ext cx="2757286" cy="745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Servlet / Dao</a:t>
              </a: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の記述</a:t>
              </a: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l" defTabSz="457200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l" defTabSz="457200" rtl="0" eaLnBrk="1" fontAlgn="auto" latinLnBrk="0" hangingPunct="1">
                <a:lnSpc>
                  <a:spcPts val="186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特にランキング順位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28DB4BA5-1561-47F3-B6FD-4C9DA4A84881}"/>
              </a:ext>
            </a:extLst>
          </p:cNvPr>
          <p:cNvGrpSpPr/>
          <p:nvPr/>
        </p:nvGrpSpPr>
        <p:grpSpPr>
          <a:xfrm>
            <a:off x="4663398" y="2228651"/>
            <a:ext cx="3103551" cy="3313532"/>
            <a:chOff x="4663398" y="2228651"/>
            <a:chExt cx="3103551" cy="3313532"/>
          </a:xfrm>
        </p:grpSpPr>
        <p:grpSp>
          <p:nvGrpSpPr>
            <p:cNvPr id="7" name="Group 7"/>
            <p:cNvGrpSpPr/>
            <p:nvPr/>
          </p:nvGrpSpPr>
          <p:grpSpPr>
            <a:xfrm>
              <a:off x="4663398" y="2228651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218816" y="2427426"/>
              <a:ext cx="2146623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解決方法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87628" y="3754201"/>
              <a:ext cx="2146623" cy="7479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とにかく</a:t>
              </a: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質問する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A3DA4342-E93A-433B-8DC0-3CEF39AB2A57}"/>
              </a:ext>
            </a:extLst>
          </p:cNvPr>
          <p:cNvGrpSpPr/>
          <p:nvPr/>
        </p:nvGrpSpPr>
        <p:grpSpPr>
          <a:xfrm>
            <a:off x="8558213" y="2228263"/>
            <a:ext cx="3103539" cy="3313532"/>
            <a:chOff x="8558213" y="2228263"/>
            <a:chExt cx="3103539" cy="3313532"/>
          </a:xfrm>
        </p:grpSpPr>
        <p:grpSp>
          <p:nvGrpSpPr>
            <p:cNvPr id="11" name="Group 11"/>
            <p:cNvGrpSpPr/>
            <p:nvPr/>
          </p:nvGrpSpPr>
          <p:grpSpPr>
            <a:xfrm>
              <a:off x="8558213" y="2228263"/>
              <a:ext cx="3103539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644118" y="3437643"/>
              <a:ext cx="2931728" cy="1708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游ゴシック" panose="020B0400000000000000" pitchFamily="50" charset="-128"/>
                <a:cs typeface="+mn-cs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Servlet / Dao</a:t>
              </a: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の記述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エラー原因の発見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議事録</a:t>
              </a:r>
              <a:endParaRPr kumimoji="0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34277" y="2479036"/>
              <a:ext cx="2551413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Neue Machina UltraBold"/>
                  <a:cs typeface="+mn-cs"/>
                </a:rPr>
                <a:t>成長した点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endParaRPr>
            </a:p>
          </p:txBody>
        </p:sp>
      </p:grpSp>
      <p:pic>
        <p:nvPicPr>
          <p:cNvPr id="23" name="図 2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0E6E391-8B05-4162-9A7C-6AAEC45035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784" y="-2891516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99" y="552450"/>
            <a:ext cx="8662737" cy="1093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dirty="0">
                <a:latin typeface="Calibri" panose="020F0502020204030204"/>
                <a:ea typeface="Neue Machina UltraBold"/>
              </a:rPr>
              <a:t>槇</a:t>
            </a:r>
            <a:r>
              <a:rPr lang="ja-JP" altLang="en-US" sz="6600" b="1" i="0" dirty="0">
                <a:effectLst/>
                <a:latin typeface="NotoSansJP"/>
              </a:rPr>
              <a:t>鴻斗</a:t>
            </a:r>
            <a:r>
              <a:rPr lang="ja-JP" altLang="en-US" sz="2800" b="1" i="0" dirty="0">
                <a:effectLst/>
                <a:latin typeface="NotoSansJP"/>
              </a:rPr>
              <a:t>（品質管理）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61D87A12-3943-41FE-AEFA-0A180B012766}"/>
              </a:ext>
            </a:extLst>
          </p:cNvPr>
          <p:cNvGrpSpPr/>
          <p:nvPr/>
        </p:nvGrpSpPr>
        <p:grpSpPr>
          <a:xfrm>
            <a:off x="685800" y="2228263"/>
            <a:ext cx="3107896" cy="3313532"/>
            <a:chOff x="685800" y="2228263"/>
            <a:chExt cx="3107896" cy="3313532"/>
          </a:xfrm>
        </p:grpSpPr>
        <p:grpSp>
          <p:nvGrpSpPr>
            <p:cNvPr id="4" name="Group 4"/>
            <p:cNvGrpSpPr/>
            <p:nvPr/>
          </p:nvGrpSpPr>
          <p:grpSpPr>
            <a:xfrm>
              <a:off x="685800" y="2228263"/>
              <a:ext cx="3107896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38561" y="2427426"/>
              <a:ext cx="2589881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苦労した点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93827" y="3459487"/>
              <a:ext cx="2930988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人によって</a:t>
              </a: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生じる</a:t>
              </a: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表記揺れ</a:t>
              </a: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AFCEAB2-45EE-43A8-A412-6C845E5D4163}"/>
              </a:ext>
            </a:extLst>
          </p:cNvPr>
          <p:cNvGrpSpPr/>
          <p:nvPr/>
        </p:nvGrpSpPr>
        <p:grpSpPr>
          <a:xfrm>
            <a:off x="8565930" y="2179379"/>
            <a:ext cx="3103551" cy="3313532"/>
            <a:chOff x="8565930" y="2179379"/>
            <a:chExt cx="3103551" cy="3313532"/>
          </a:xfrm>
        </p:grpSpPr>
        <p:grpSp>
          <p:nvGrpSpPr>
            <p:cNvPr id="7" name="Group 7"/>
            <p:cNvGrpSpPr/>
            <p:nvPr/>
          </p:nvGrpSpPr>
          <p:grpSpPr>
            <a:xfrm>
              <a:off x="8565930" y="2179379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9092575" y="2388069"/>
              <a:ext cx="2146623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解決方法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B241ACDD-EFA7-4E86-0A70-0E5D35167B90}"/>
                </a:ext>
              </a:extLst>
            </p:cNvPr>
            <p:cNvSpPr txBox="1"/>
            <p:nvPr/>
          </p:nvSpPr>
          <p:spPr>
            <a:xfrm>
              <a:off x="8700271" y="3492585"/>
              <a:ext cx="2930988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地道な</a:t>
              </a: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名称変更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9AA868E-F7EE-40A2-BF90-48C12CDBBFA1}"/>
              </a:ext>
            </a:extLst>
          </p:cNvPr>
          <p:cNvGrpSpPr/>
          <p:nvPr/>
        </p:nvGrpSpPr>
        <p:grpSpPr>
          <a:xfrm>
            <a:off x="4650688" y="2179379"/>
            <a:ext cx="3103551" cy="3313532"/>
            <a:chOff x="4650688" y="2179379"/>
            <a:chExt cx="3103551" cy="3313532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C3341079-7FE9-6EA3-9AFD-303E48D990CB}"/>
                </a:ext>
              </a:extLst>
            </p:cNvPr>
            <p:cNvGrpSpPr/>
            <p:nvPr/>
          </p:nvGrpSpPr>
          <p:grpSpPr>
            <a:xfrm>
              <a:off x="4650688" y="2179379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3E8298D8-66E2-C7BD-A585-AF158D47B162}"/>
                  </a:ext>
                </a:extLst>
              </p:cNvPr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A177206-F63C-627C-5389-28CEB31D9981}"/>
                </a:ext>
              </a:extLst>
            </p:cNvPr>
            <p:cNvSpPr txBox="1"/>
            <p:nvPr/>
          </p:nvSpPr>
          <p:spPr>
            <a:xfrm>
              <a:off x="5414019" y="2354161"/>
              <a:ext cx="1576888" cy="6023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83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気付き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9BBCCAAD-23E8-0581-26A6-F7D6FB97694F}"/>
                </a:ext>
              </a:extLst>
            </p:cNvPr>
            <p:cNvSpPr txBox="1"/>
            <p:nvPr/>
          </p:nvSpPr>
          <p:spPr>
            <a:xfrm>
              <a:off x="4736969" y="3182487"/>
              <a:ext cx="2930988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SQL,Java</a:t>
              </a:r>
              <a:r>
                <a:rPr kumimoji="0" lang="en-US" altLang="ja-JP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…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求められる</a:t>
              </a:r>
              <a:endParaRPr kumimoji="0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表記が違う！</a:t>
              </a:r>
            </a:p>
          </p:txBody>
        </p:sp>
      </p:grpSp>
      <p:pic>
        <p:nvPicPr>
          <p:cNvPr id="23" name="図 2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2DAF673A-C119-4E6A-9AD2-B860C83612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784" y="-2891516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74C4AC1-DC6A-CA9C-3DAF-AEF4B7F73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2217" y="19250"/>
            <a:ext cx="6673013" cy="683064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3A1AB99-DB2B-AF94-6E2D-157E1F5C9EAD}"/>
              </a:ext>
            </a:extLst>
          </p:cNvPr>
          <p:cNvSpPr txBox="1"/>
          <p:nvPr/>
        </p:nvSpPr>
        <p:spPr>
          <a:xfrm>
            <a:off x="0" y="665921"/>
            <a:ext cx="361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rPr>
              <a:t>アンダーバー</a:t>
            </a:r>
          </a:p>
        </p:txBody>
      </p:sp>
      <p:sp>
        <p:nvSpPr>
          <p:cNvPr id="38" name="矢印: 下 37">
            <a:extLst>
              <a:ext uri="{FF2B5EF4-FFF2-40B4-BE49-F238E27FC236}">
                <a16:creationId xmlns:a16="http://schemas.microsoft.com/office/drawing/2014/main" id="{67EF9B65-7C6F-C2EB-1D03-B88825686202}"/>
              </a:ext>
            </a:extLst>
          </p:cNvPr>
          <p:cNvSpPr/>
          <p:nvPr/>
        </p:nvSpPr>
        <p:spPr>
          <a:xfrm>
            <a:off x="626208" y="1529859"/>
            <a:ext cx="1689652" cy="1719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00E674F-2BAD-9DCA-9BCE-2D47C7556CD4}"/>
              </a:ext>
            </a:extLst>
          </p:cNvPr>
          <p:cNvSpPr txBox="1"/>
          <p:nvPr/>
        </p:nvSpPr>
        <p:spPr>
          <a:xfrm>
            <a:off x="-57487" y="3608672"/>
            <a:ext cx="3159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50" charset="-128"/>
                <a:cs typeface="+mn-cs"/>
              </a:rPr>
              <a:t>二語目以降大文字</a:t>
            </a:r>
          </a:p>
        </p:txBody>
      </p:sp>
    </p:spTree>
    <p:extLst>
      <p:ext uri="{BB962C8B-B14F-4D97-AF65-F5344CB8AC3E}">
        <p14:creationId xmlns:p14="http://schemas.microsoft.com/office/powerpoint/2010/main" val="15952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784" y="-2891516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800" y="552450"/>
            <a:ext cx="7712506" cy="1016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12"/>
              </a:lnSpc>
            </a:pPr>
            <a:r>
              <a:rPr lang="ja-JP" altLang="en-US" sz="6508" dirty="0">
                <a:solidFill>
                  <a:srgbClr val="FFFFFF"/>
                </a:solidFill>
                <a:ea typeface="Neue Machina UltraBold"/>
              </a:rPr>
              <a:t>飯田智也</a:t>
            </a:r>
            <a:r>
              <a:rPr lang="ja-JP" altLang="en-US" sz="2800" dirty="0">
                <a:solidFill>
                  <a:srgbClr val="FFFFFF"/>
                </a:solidFill>
                <a:ea typeface="Neue Machina UltraBold"/>
              </a:rPr>
              <a:t>（発表）</a:t>
            </a:r>
            <a:endParaRPr lang="en-US" sz="2800" dirty="0">
              <a:solidFill>
                <a:srgbClr val="FFFFFF"/>
              </a:solidFill>
              <a:ea typeface="Neue Machina UltraBold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EF86F55F-562E-4DFE-91C4-8C1CCF7467E4}"/>
              </a:ext>
            </a:extLst>
          </p:cNvPr>
          <p:cNvGrpSpPr/>
          <p:nvPr/>
        </p:nvGrpSpPr>
        <p:grpSpPr>
          <a:xfrm>
            <a:off x="685800" y="2228263"/>
            <a:ext cx="3353836" cy="3313532"/>
            <a:chOff x="685800" y="2228263"/>
            <a:chExt cx="3353836" cy="3313532"/>
          </a:xfrm>
          <a:solidFill>
            <a:schemeClr val="bg1">
              <a:lumMod val="85000"/>
              <a:lumOff val="15000"/>
            </a:schemeClr>
          </a:solidFill>
        </p:grpSpPr>
        <p:grpSp>
          <p:nvGrpSpPr>
            <p:cNvPr id="4" name="Group 4"/>
            <p:cNvGrpSpPr/>
            <p:nvPr/>
          </p:nvGrpSpPr>
          <p:grpSpPr>
            <a:xfrm>
              <a:off x="685800" y="2228263"/>
              <a:ext cx="3107896" cy="3313532"/>
              <a:chOff x="0" y="0"/>
              <a:chExt cx="1565187" cy="1813178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38561" y="2427426"/>
              <a:ext cx="2589881" cy="62683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68"/>
                </a:lnSpc>
              </a:pPr>
              <a:r>
                <a:rPr lang="en-US" sz="3834" dirty="0" err="1">
                  <a:solidFill>
                    <a:srgbClr val="FFFFFF"/>
                  </a:solidFill>
                  <a:ea typeface="Neue Machina UltraBold"/>
                </a:rPr>
                <a:t>苦労した点</a:t>
              </a:r>
              <a:endParaRPr lang="en-US" sz="3834" dirty="0">
                <a:solidFill>
                  <a:srgbClr val="FFFFFF"/>
                </a:solidFill>
                <a:ea typeface="Neue Machina Ultra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08648" y="4148173"/>
              <a:ext cx="2930988" cy="1040478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866"/>
                </a:lnSpc>
              </a:pPr>
              <a:r>
                <a:rPr lang="en-US" altLang="ja-JP" sz="4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Java</a:t>
              </a:r>
              <a:r>
                <a:rPr lang="ja-JP" altLang="en-US" sz="4000" dirty="0">
                  <a:solidFill>
                    <a:srgbClr val="FFFFFF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全般</a:t>
              </a:r>
              <a:endParaRPr lang="en-US" altLang="ja-JP" sz="4000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>
                <a:lnSpc>
                  <a:spcPts val="1866"/>
                </a:lnSpc>
              </a:pPr>
              <a:endParaRPr lang="en-US" altLang="ja-JP" sz="4000" dirty="0">
                <a:solidFill>
                  <a:srgbClr val="FFFFFF"/>
                </a:solidFill>
                <a:latin typeface="Montserrat"/>
                <a:ea typeface="Montserrat"/>
              </a:endParaRPr>
            </a:p>
            <a:p>
              <a:pPr>
                <a:lnSpc>
                  <a:spcPts val="1866"/>
                </a:lnSpc>
              </a:pPr>
              <a:endParaRPr lang="en-US" sz="4000" dirty="0">
                <a:solidFill>
                  <a:srgbClr val="FFFFFF"/>
                </a:solidFill>
                <a:latin typeface="Montserrat"/>
                <a:ea typeface="Montserrat"/>
              </a:endParaRPr>
            </a:p>
            <a:p>
              <a:pPr>
                <a:lnSpc>
                  <a:spcPts val="1866"/>
                </a:lnSpc>
              </a:pPr>
              <a:endParaRPr lang="en-US" sz="4000" dirty="0">
                <a:solidFill>
                  <a:srgbClr val="FFFFFF"/>
                </a:solidFill>
                <a:latin typeface="Montserrat"/>
                <a:ea typeface="Montserrat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87628" y="3754201"/>
            <a:ext cx="2526893" cy="260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3941" lvl="1">
              <a:lnSpc>
                <a:spcPts val="1867"/>
              </a:lnSpc>
            </a:pPr>
            <a:endParaRPr lang="en-US" altLang="ja-JP" sz="3600" dirty="0">
              <a:solidFill>
                <a:srgbClr val="FFFFFF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0643D1F-C6F7-46BF-B907-DAE242181BF0}"/>
              </a:ext>
            </a:extLst>
          </p:cNvPr>
          <p:cNvGrpSpPr/>
          <p:nvPr/>
        </p:nvGrpSpPr>
        <p:grpSpPr>
          <a:xfrm>
            <a:off x="8558215" y="2228263"/>
            <a:ext cx="3103539" cy="3943937"/>
            <a:chOff x="8558215" y="2228263"/>
            <a:chExt cx="3103539" cy="3943937"/>
          </a:xfrm>
        </p:grpSpPr>
        <p:grpSp>
          <p:nvGrpSpPr>
            <p:cNvPr id="11" name="Group 11"/>
            <p:cNvGrpSpPr/>
            <p:nvPr/>
          </p:nvGrpSpPr>
          <p:grpSpPr>
            <a:xfrm>
              <a:off x="8558215" y="2228263"/>
              <a:ext cx="3103539" cy="3313532"/>
              <a:chOff x="0" y="0"/>
              <a:chExt cx="1565187" cy="1813178"/>
            </a:xfrm>
            <a:solidFill>
              <a:schemeClr val="tx1"/>
            </a:solidFill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644119" y="3258967"/>
              <a:ext cx="2931728" cy="29132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lvl="1"/>
              <a:r>
                <a:rPr lang="en-US" sz="28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Servlet</a:t>
              </a:r>
              <a:r>
                <a:rPr lang="ja-JP" altLang="en-US" sz="28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や</a:t>
              </a:r>
              <a:r>
                <a:rPr lang="en-US" altLang="ja-JP" sz="28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Dao</a:t>
              </a:r>
              <a:r>
                <a:rPr lang="ja-JP" altLang="en-US" sz="2800" dirty="0">
                  <a:latin typeface="HGS明朝E" panose="02020900000000000000" pitchFamily="18" charset="-128"/>
                  <a:ea typeface="HGS明朝E" panose="02020900000000000000" pitchFamily="18" charset="-128"/>
                </a:rPr>
                <a:t>を見た時に何のコードか理解することができるようになった</a:t>
              </a:r>
              <a:endParaRPr lang="en-US" altLang="ja-JP" sz="2800" dirty="0"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lvl="1" indent="-143941">
                <a:lnSpc>
                  <a:spcPts val="1867"/>
                </a:lnSpc>
                <a:buFont typeface="Arial"/>
                <a:buChar char="•"/>
              </a:pPr>
              <a:endParaRPr lang="en-US" altLang="ja-JP" sz="2800" dirty="0">
                <a:solidFill>
                  <a:srgbClr val="FFFFFF"/>
                </a:solidFill>
                <a:latin typeface="Montserrat"/>
              </a:endParaRPr>
            </a:p>
            <a:p>
              <a:pPr marL="143941" lvl="1">
                <a:lnSpc>
                  <a:spcPts val="1867"/>
                </a:lnSpc>
              </a:pPr>
              <a:endParaRPr lang="en-US" altLang="ja-JP" sz="2800" dirty="0">
                <a:solidFill>
                  <a:srgbClr val="FFFFFF"/>
                </a:solidFill>
                <a:latin typeface="Montserrat"/>
              </a:endParaRPr>
            </a:p>
            <a:p>
              <a:pPr marL="287882" lvl="1" indent="-143941">
                <a:lnSpc>
                  <a:spcPts val="1867"/>
                </a:lnSpc>
                <a:buFont typeface="Arial"/>
                <a:buChar char="•"/>
              </a:pPr>
              <a:endParaRPr lang="en-US" sz="2800" dirty="0">
                <a:solidFill>
                  <a:srgbClr val="FFFFFF"/>
                </a:solidFill>
                <a:latin typeface="Montserrat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34277" y="2479036"/>
              <a:ext cx="2551413" cy="62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68"/>
                </a:lnSpc>
              </a:pPr>
              <a:r>
                <a:rPr lang="en-US" sz="3834" dirty="0" err="1">
                  <a:solidFill>
                    <a:srgbClr val="FFFFFF"/>
                  </a:solidFill>
                  <a:ea typeface="Neue Machina UltraBold"/>
                </a:rPr>
                <a:t>成長した点</a:t>
              </a:r>
              <a:endParaRPr lang="en-US" sz="3834" dirty="0">
                <a:solidFill>
                  <a:srgbClr val="FFFFFF"/>
                </a:solidFill>
                <a:ea typeface="Neue Machina UltraBold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C605DAD-5ED5-4B53-9A5C-BFDDADA4CB42}"/>
              </a:ext>
            </a:extLst>
          </p:cNvPr>
          <p:cNvGrpSpPr/>
          <p:nvPr/>
        </p:nvGrpSpPr>
        <p:grpSpPr>
          <a:xfrm>
            <a:off x="4663398" y="2228651"/>
            <a:ext cx="3103551" cy="3313532"/>
            <a:chOff x="4663398" y="2228651"/>
            <a:chExt cx="3103551" cy="3313532"/>
          </a:xfrm>
          <a:solidFill>
            <a:schemeClr val="bg1">
              <a:lumMod val="85000"/>
              <a:lumOff val="15000"/>
            </a:schemeClr>
          </a:solidFill>
        </p:grpSpPr>
        <p:grpSp>
          <p:nvGrpSpPr>
            <p:cNvPr id="7" name="Group 7"/>
            <p:cNvGrpSpPr/>
            <p:nvPr/>
          </p:nvGrpSpPr>
          <p:grpSpPr>
            <a:xfrm>
              <a:off x="4663398" y="2228651"/>
              <a:ext cx="3103551" cy="3313532"/>
              <a:chOff x="0" y="0"/>
              <a:chExt cx="1565187" cy="1813178"/>
            </a:xfrm>
            <a:grpFill/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215735" y="2364588"/>
              <a:ext cx="2146623" cy="62683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68"/>
                </a:lnSpc>
              </a:pPr>
              <a:r>
                <a:rPr lang="en-US" sz="3834" dirty="0" err="1">
                  <a:solidFill>
                    <a:srgbClr val="FFFFFF"/>
                  </a:solidFill>
                  <a:ea typeface="Neue Machina UltraBold"/>
                </a:rPr>
                <a:t>解決方法</a:t>
              </a:r>
              <a:endParaRPr lang="en-US" sz="3834" dirty="0">
                <a:solidFill>
                  <a:srgbClr val="FFFFFF"/>
                </a:solidFill>
                <a:ea typeface="Neue Machina UltraBold"/>
              </a:endParaRPr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EAC8B6A0-5225-43E6-AC62-C64E5CEFF908}"/>
                </a:ext>
              </a:extLst>
            </p:cNvPr>
            <p:cNvGrpSpPr/>
            <p:nvPr/>
          </p:nvGrpSpPr>
          <p:grpSpPr>
            <a:xfrm>
              <a:off x="4896843" y="3358881"/>
              <a:ext cx="2646878" cy="1224440"/>
              <a:chOff x="5215735" y="3597965"/>
              <a:chExt cx="2646878" cy="1224440"/>
            </a:xfrm>
            <a:grpFill/>
          </p:grpSpPr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8812BB5F-E467-48EF-8548-1EF0A8B3A1E9}"/>
                  </a:ext>
                </a:extLst>
              </p:cNvPr>
              <p:cNvSpPr txBox="1"/>
              <p:nvPr/>
            </p:nvSpPr>
            <p:spPr>
              <a:xfrm>
                <a:off x="5215735" y="3597965"/>
                <a:ext cx="2646878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400" dirty="0">
                    <a:latin typeface="HGS明朝E" panose="02020900000000000000" pitchFamily="18" charset="-128"/>
                    <a:ea typeface="HGS明朝E" panose="02020900000000000000" pitchFamily="18" charset="-128"/>
                  </a:rPr>
                  <a:t>率先して人を頼る</a:t>
                </a:r>
                <a:endParaRPr kumimoji="1" lang="ja-JP" altLang="en-US" sz="2400" dirty="0">
                  <a:latin typeface="HGS明朝E" panose="02020900000000000000" pitchFamily="18" charset="-128"/>
                  <a:ea typeface="HGS明朝E" panose="02020900000000000000" pitchFamily="18" charset="-128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7C2E9861-2069-4635-A832-93B85AD10E7A}"/>
                  </a:ext>
                </a:extLst>
              </p:cNvPr>
              <p:cNvSpPr txBox="1"/>
              <p:nvPr/>
            </p:nvSpPr>
            <p:spPr>
              <a:xfrm>
                <a:off x="5215735" y="4360740"/>
                <a:ext cx="2646878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dirty="0">
                    <a:ln>
                      <a:solidFill>
                        <a:schemeClr val="tx1"/>
                      </a:solidFill>
                    </a:ln>
                    <a:latin typeface="HGS明朝E" panose="02020900000000000000" pitchFamily="18" charset="-128"/>
                    <a:ea typeface="HGS明朝E" panose="02020900000000000000" pitchFamily="18" charset="-128"/>
                  </a:rPr>
                  <a:t>教科書を熟読する</a:t>
                </a:r>
              </a:p>
            </p:txBody>
          </p:sp>
        </p:grpSp>
      </p:grpSp>
      <p:pic>
        <p:nvPicPr>
          <p:cNvPr id="27" name="図 26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8353EC66-D5B3-408B-AF3B-6FF5F12E4E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9286" y="-2568390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99" y="552450"/>
            <a:ext cx="9950409" cy="1016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岩田宙大</a:t>
            </a: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（データベース）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BB2C0EE6-CE86-4BE5-A455-7BEAB63A9B2D}"/>
              </a:ext>
            </a:extLst>
          </p:cNvPr>
          <p:cNvGrpSpPr/>
          <p:nvPr/>
        </p:nvGrpSpPr>
        <p:grpSpPr>
          <a:xfrm>
            <a:off x="681725" y="2228263"/>
            <a:ext cx="3103551" cy="3313532"/>
            <a:chOff x="681725" y="2228263"/>
            <a:chExt cx="3103551" cy="3313532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18725C3B-C450-49FB-9D87-CAE9C200DDDF}"/>
                </a:ext>
              </a:extLst>
            </p:cNvPr>
            <p:cNvGrpSpPr/>
            <p:nvPr/>
          </p:nvGrpSpPr>
          <p:grpSpPr>
            <a:xfrm>
              <a:off x="681725" y="2228263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4DFD90AD-5CF5-4EDE-8F08-A5113A2F3489}"/>
                  </a:ext>
                </a:extLst>
              </p:cNvPr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38561" y="2427426"/>
              <a:ext cx="2589881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苦労した点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93217" y="3468632"/>
              <a:ext cx="2893017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カレンダーの日付とデータベースの紐づけ作業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8202257-DE2A-4015-A04F-19C5E71FF8FA}"/>
              </a:ext>
            </a:extLst>
          </p:cNvPr>
          <p:cNvGrpSpPr/>
          <p:nvPr/>
        </p:nvGrpSpPr>
        <p:grpSpPr>
          <a:xfrm>
            <a:off x="4663398" y="2228651"/>
            <a:ext cx="3103551" cy="3313532"/>
            <a:chOff x="4663398" y="2228651"/>
            <a:chExt cx="3103551" cy="3313532"/>
          </a:xfrm>
        </p:grpSpPr>
        <p:grpSp>
          <p:nvGrpSpPr>
            <p:cNvPr id="7" name="Group 7"/>
            <p:cNvGrpSpPr/>
            <p:nvPr/>
          </p:nvGrpSpPr>
          <p:grpSpPr>
            <a:xfrm>
              <a:off x="4663398" y="2228651"/>
              <a:ext cx="3103551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5218816" y="2427426"/>
              <a:ext cx="2146623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解決方法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763409" y="3429000"/>
              <a:ext cx="2809634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全力で考える。</a:t>
              </a:r>
              <a:endPara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５分経って分からなったら全力で</a:t>
              </a: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質問</a:t>
              </a: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！！</a:t>
              </a:r>
              <a:endPara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4E8CA25F-0470-40D7-B74A-04A684BB73C2}"/>
              </a:ext>
            </a:extLst>
          </p:cNvPr>
          <p:cNvGrpSpPr/>
          <p:nvPr/>
        </p:nvGrpSpPr>
        <p:grpSpPr>
          <a:xfrm>
            <a:off x="8558213" y="2228263"/>
            <a:ext cx="3103539" cy="3355173"/>
            <a:chOff x="8558213" y="2228263"/>
            <a:chExt cx="3103539" cy="3355173"/>
          </a:xfrm>
        </p:grpSpPr>
        <p:grpSp>
          <p:nvGrpSpPr>
            <p:cNvPr id="11" name="Group 11"/>
            <p:cNvGrpSpPr/>
            <p:nvPr/>
          </p:nvGrpSpPr>
          <p:grpSpPr>
            <a:xfrm>
              <a:off x="8558213" y="2228263"/>
              <a:ext cx="3103539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660491" y="3429000"/>
              <a:ext cx="2931728" cy="21544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プログラミングの全体的な成長</a:t>
              </a:r>
              <a:endPara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質問することへの抵抗が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Down</a:t>
              </a:r>
            </a:p>
            <a:p>
              <a:pPr marL="287882" marR="0" lvl="1" indent="-143941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34277" y="2479036"/>
              <a:ext cx="2551413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成長した点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pic>
        <p:nvPicPr>
          <p:cNvPr id="23" name="図 22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12BF7F7E-83A8-45EB-8FDF-1D415E2FD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784" y="-2891516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-5400000">
            <a:off x="2970481" y="3754200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6886703" y="3750146"/>
            <a:ext cx="25161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99" y="552450"/>
            <a:ext cx="9974177" cy="1016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長谷川嵐真</a:t>
            </a:r>
            <a:r>
              <a:rPr kumimoji="0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（リーダー）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24A2E36-77F4-488C-9945-A004DAA3EA67}"/>
              </a:ext>
            </a:extLst>
          </p:cNvPr>
          <p:cNvGrpSpPr/>
          <p:nvPr/>
        </p:nvGrpSpPr>
        <p:grpSpPr>
          <a:xfrm>
            <a:off x="685800" y="2228263"/>
            <a:ext cx="3253395" cy="3313532"/>
            <a:chOff x="685800" y="2228263"/>
            <a:chExt cx="3253395" cy="3313532"/>
          </a:xfrm>
        </p:grpSpPr>
        <p:grpSp>
          <p:nvGrpSpPr>
            <p:cNvPr id="4" name="Group 4"/>
            <p:cNvGrpSpPr/>
            <p:nvPr/>
          </p:nvGrpSpPr>
          <p:grpSpPr>
            <a:xfrm>
              <a:off x="685800" y="2228263"/>
              <a:ext cx="3107896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947661" y="2387142"/>
              <a:ext cx="2589881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苦労した点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08207" y="3284662"/>
              <a:ext cx="2930988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JavaScript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実装に四苦八苦</a:t>
              </a:r>
              <a:endPara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学生との違い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CACE198-425E-4219-8CD4-29459C5D9B92}"/>
              </a:ext>
            </a:extLst>
          </p:cNvPr>
          <p:cNvGrpSpPr/>
          <p:nvPr/>
        </p:nvGrpSpPr>
        <p:grpSpPr>
          <a:xfrm>
            <a:off x="4663395" y="2228263"/>
            <a:ext cx="3103551" cy="3313532"/>
            <a:chOff x="4663395" y="2228263"/>
            <a:chExt cx="3103551" cy="3313532"/>
          </a:xfrm>
        </p:grpSpPr>
        <p:sp>
          <p:nvSpPr>
            <p:cNvPr id="8" name="Freeform 8"/>
            <p:cNvSpPr/>
            <p:nvPr/>
          </p:nvSpPr>
          <p:spPr>
            <a:xfrm>
              <a:off x="4663395" y="2228263"/>
              <a:ext cx="3103551" cy="3313532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　　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215735" y="2364588"/>
              <a:ext cx="2146623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834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解決方法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904630" y="3228140"/>
              <a:ext cx="2621079" cy="22690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人に頼る</a:t>
              </a:r>
              <a:endPara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身の振り方を変える</a:t>
              </a:r>
              <a:endPara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43A66BB-B608-4F71-9BD1-DF317F27B78A}"/>
              </a:ext>
            </a:extLst>
          </p:cNvPr>
          <p:cNvGrpSpPr/>
          <p:nvPr/>
        </p:nvGrpSpPr>
        <p:grpSpPr>
          <a:xfrm>
            <a:off x="8558215" y="2228263"/>
            <a:ext cx="3103539" cy="3313532"/>
            <a:chOff x="8558215" y="2228263"/>
            <a:chExt cx="3103539" cy="3313532"/>
          </a:xfrm>
        </p:grpSpPr>
        <p:grpSp>
          <p:nvGrpSpPr>
            <p:cNvPr id="11" name="Group 11"/>
            <p:cNvGrpSpPr/>
            <p:nvPr/>
          </p:nvGrpSpPr>
          <p:grpSpPr>
            <a:xfrm>
              <a:off x="8558215" y="2228263"/>
              <a:ext cx="3103539" cy="3313532"/>
              <a:chOff x="0" y="0"/>
              <a:chExt cx="1565187" cy="1813178"/>
            </a:xfrm>
            <a:solidFill>
              <a:schemeClr val="bg1">
                <a:lumMod val="85000"/>
                <a:lumOff val="15000"/>
              </a:schemeClr>
            </a:solidFill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l="l" t="t" r="r" b="b"/>
                <a:pathLst>
                  <a:path w="1565187" h="181317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636645" y="3429000"/>
              <a:ext cx="2931728" cy="17234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一人で抱え込まない</a:t>
              </a: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嫌われ者になる覚悟</a:t>
              </a: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143941" marR="0" lvl="1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marL="287882" marR="0" lvl="1" indent="-143941" algn="l" defTabSz="457200" rtl="0" eaLnBrk="1" fontAlgn="auto" latinLnBrk="0" hangingPunct="1">
                <a:lnSpc>
                  <a:spcPts val="18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936037" y="2368854"/>
              <a:ext cx="2551413" cy="602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536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3834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</a:rPr>
                <a:t>反省点</a:t>
              </a:r>
              <a:endParaRPr kumimoji="0" lang="en-US" sz="383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pic>
        <p:nvPicPr>
          <p:cNvPr id="22" name="図 2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2B26E51-255E-4FE0-B6D6-FDA416E22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9286" y="-2568390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54440" y="1941028"/>
            <a:ext cx="10343212" cy="3476386"/>
            <a:chOff x="0" y="0"/>
            <a:chExt cx="1565187" cy="1813178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4440" y="430305"/>
            <a:ext cx="8383243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チームとしての苦労</a:t>
            </a:r>
            <a:endParaRPr kumimoji="0" lang="en-US" sz="650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BA8EAB-516F-407D-A6FB-85B38D484314}"/>
              </a:ext>
            </a:extLst>
          </p:cNvPr>
          <p:cNvSpPr txBox="1"/>
          <p:nvPr/>
        </p:nvSpPr>
        <p:spPr>
          <a:xfrm>
            <a:off x="3450361" y="2287046"/>
            <a:ext cx="52912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全員未経験者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DEDDB3-C6A7-4BFF-BEFD-E56E8EBD9BC3}"/>
              </a:ext>
            </a:extLst>
          </p:cNvPr>
          <p:cNvSpPr txBox="1"/>
          <p:nvPr/>
        </p:nvSpPr>
        <p:spPr>
          <a:xfrm>
            <a:off x="3559043" y="3617453"/>
            <a:ext cx="5073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エラー対応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Github</a:t>
            </a: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の使い方</a:t>
            </a: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認識の擦り合わせ</a:t>
            </a:r>
          </a:p>
        </p:txBody>
      </p:sp>
      <p:pic>
        <p:nvPicPr>
          <p:cNvPr id="11" name="図 10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7DCC7F6E-9390-43CF-B7E0-7D6FAC867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19286" y="-2568390"/>
            <a:ext cx="5997390" cy="5997390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09551" y="4362650"/>
            <a:ext cx="3619101" cy="3619101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08464" y="1927349"/>
            <a:ext cx="10343212" cy="3619101"/>
            <a:chOff x="0" y="0"/>
            <a:chExt cx="1565187" cy="1813178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0" name="Freeform 10"/>
          <p:cNvSpPr/>
          <p:nvPr/>
        </p:nvSpPr>
        <p:spPr>
          <a:xfrm>
            <a:off x="9950589" y="4583321"/>
            <a:ext cx="4063451" cy="4063451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54440" y="430305"/>
            <a:ext cx="8383243" cy="107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9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5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Neue Machina UltraBold"/>
                <a:cs typeface="+mn-cs"/>
              </a:rPr>
              <a:t>チームとしての成長</a:t>
            </a:r>
            <a:endParaRPr kumimoji="0" lang="en-US" sz="650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Neue Machina UltraBold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BA8EAB-516F-407D-A6FB-85B38D484314}"/>
              </a:ext>
            </a:extLst>
          </p:cNvPr>
          <p:cNvSpPr txBox="1"/>
          <p:nvPr/>
        </p:nvSpPr>
        <p:spPr>
          <a:xfrm>
            <a:off x="2216826" y="2233192"/>
            <a:ext cx="8002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全員未経験者ながら</a:t>
            </a:r>
            <a:endParaRPr kumimoji="1" lang="en-US" altLang="ja-JP" sz="6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アプリを完成させた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DEDDB3-C6A7-4BFF-BEFD-E56E8EBD9BC3}"/>
              </a:ext>
            </a:extLst>
          </p:cNvPr>
          <p:cNvSpPr txBox="1"/>
          <p:nvPr/>
        </p:nvSpPr>
        <p:spPr>
          <a:xfrm>
            <a:off x="3647585" y="4225870"/>
            <a:ext cx="51411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質問への抵抗 低下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</a:rPr>
              <a:t>質問力向上</a:t>
            </a:r>
            <a:endParaRPr kumimoji="1" lang="en-US" altLang="ja-JP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游ゴシック" panose="020B0400000000000000" pitchFamily="50" charset="-128"/>
              <a:cs typeface="+mn-cs"/>
            </a:endParaRPr>
          </a:p>
        </p:txBody>
      </p:sp>
      <p:pic>
        <p:nvPicPr>
          <p:cNvPr id="11" name="図 10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C835A9F0-BAB0-40DF-B77E-288473DEA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4" y="5452510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7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A4D01DAA-ECBA-45E1-81E3-B210A651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72514" y="1351041"/>
            <a:ext cx="10443502" cy="5317164"/>
            <a:chOff x="0" y="1186821"/>
            <a:chExt cx="20887004" cy="9494255"/>
          </a:xfrm>
        </p:grpSpPr>
        <p:sp>
          <p:nvSpPr>
            <p:cNvPr id="25" name="TextBox 25"/>
            <p:cNvSpPr txBox="1"/>
            <p:nvPr/>
          </p:nvSpPr>
          <p:spPr>
            <a:xfrm>
              <a:off x="5193060" y="9623170"/>
              <a:ext cx="15693944" cy="1057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5AFF19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  <a:cs typeface="+mn-cs"/>
                </a:rPr>
                <a:t>如何</a:t>
              </a:r>
              <a:r>
                <a:rPr kumimoji="1" lang="ja-JP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GS明朝E" panose="02020900000000000000" pitchFamily="18" charset="-128"/>
                  <a:ea typeface="HGS明朝E" panose="02020900000000000000" pitchFamily="18" charset="-128"/>
                  <a:cs typeface="+mn-cs"/>
                </a:rPr>
                <a:t>でしたか？</a:t>
              </a:r>
              <a:endParaRPr kumimoji="1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S明朝E" panose="02020900000000000000" pitchFamily="18" charset="-128"/>
                <a:ea typeface="HGS明朝E" panose="02020900000000000000" pitchFamily="18" charset="-128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86821"/>
              <a:ext cx="15693944" cy="53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16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14110F"/>
                </a:solidFill>
                <a:effectLst/>
                <a:uLnTx/>
                <a:uFillTx/>
                <a:latin typeface="Public Sans"/>
                <a:ea typeface="+mn-ea"/>
                <a:cs typeface="+mn-cs"/>
              </a:endParaRPr>
            </a:p>
          </p:txBody>
        </p: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3569ED28-6DF4-4AB1-B904-5F880A6364D7}"/>
              </a:ext>
            </a:extLst>
          </p:cNvPr>
          <p:cNvGrpSpPr/>
          <p:nvPr/>
        </p:nvGrpSpPr>
        <p:grpSpPr>
          <a:xfrm>
            <a:off x="1269128" y="2107154"/>
            <a:ext cx="9706419" cy="3207835"/>
            <a:chOff x="1015733" y="1969408"/>
            <a:chExt cx="9706419" cy="3207835"/>
          </a:xfrm>
        </p:grpSpPr>
        <p:pic>
          <p:nvPicPr>
            <p:cNvPr id="50" name="図 49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C5A856F3-BD2E-453A-AD69-B4D39D44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733" y="2021869"/>
              <a:ext cx="1467055" cy="3129399"/>
            </a:xfrm>
            <a:prstGeom prst="rect">
              <a:avLst/>
            </a:prstGeom>
          </p:spPr>
        </p:pic>
        <p:pic>
          <p:nvPicPr>
            <p:cNvPr id="51" name="図 50" descr="コンピューターのスクリーンショット&#10;&#10;自動的に生成された説明">
              <a:extLst>
                <a:ext uri="{FF2B5EF4-FFF2-40B4-BE49-F238E27FC236}">
                  <a16:creationId xmlns:a16="http://schemas.microsoft.com/office/drawing/2014/main" id="{9B786089-4B18-45CB-B6F1-D66EE0ABD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643" y="2021869"/>
              <a:ext cx="1467056" cy="3155374"/>
            </a:xfrm>
            <a:prstGeom prst="rect">
              <a:avLst/>
            </a:prstGeom>
          </p:spPr>
        </p:pic>
        <p:pic>
          <p:nvPicPr>
            <p:cNvPr id="52" name="図 51" descr="電子機器, コンパクトディスク, コンピュータ が含まれている画像&#10;&#10;自動的に生成された説明">
              <a:extLst>
                <a:ext uri="{FF2B5EF4-FFF2-40B4-BE49-F238E27FC236}">
                  <a16:creationId xmlns:a16="http://schemas.microsoft.com/office/drawing/2014/main" id="{EB4A96A2-8047-4DAD-9137-9C5D664F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705" y="2010096"/>
              <a:ext cx="1448296" cy="3141172"/>
            </a:xfrm>
            <a:prstGeom prst="rect">
              <a:avLst/>
            </a:prstGeom>
          </p:spPr>
        </p:pic>
        <p:pic>
          <p:nvPicPr>
            <p:cNvPr id="53" name="図 52" descr="グラフ&#10;&#10;低い精度で自動的に生成された説明">
              <a:extLst>
                <a:ext uri="{FF2B5EF4-FFF2-40B4-BE49-F238E27FC236}">
                  <a16:creationId xmlns:a16="http://schemas.microsoft.com/office/drawing/2014/main" id="{B0E1B512-C57B-49C1-9F7A-E5F5D15FD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" t="717" r="2497" b="791"/>
            <a:stretch/>
          </p:blipFill>
          <p:spPr>
            <a:xfrm>
              <a:off x="5163554" y="1969408"/>
              <a:ext cx="1448296" cy="3181860"/>
            </a:xfrm>
            <a:prstGeom prst="rect">
              <a:avLst/>
            </a:prstGeom>
          </p:spPr>
        </p:pic>
        <p:pic>
          <p:nvPicPr>
            <p:cNvPr id="54" name="図 53" descr="携帯電話の画面&#10;&#10;自動的に生成された説明">
              <a:extLst>
                <a:ext uri="{FF2B5EF4-FFF2-40B4-BE49-F238E27FC236}">
                  <a16:creationId xmlns:a16="http://schemas.microsoft.com/office/drawing/2014/main" id="{CC2DE302-825B-4F68-9718-57C27DDF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3856" y="1995176"/>
              <a:ext cx="1448296" cy="3166940"/>
            </a:xfrm>
            <a:prstGeom prst="rect">
              <a:avLst/>
            </a:prstGeom>
          </p:spPr>
        </p:pic>
      </p:grp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D039DA5-4B16-4105-B9DB-37C862BDF5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09"/>
          <a:stretch/>
        </p:blipFill>
        <p:spPr>
          <a:xfrm>
            <a:off x="3619999" y="472394"/>
            <a:ext cx="5072531" cy="3324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231 L -0.30781 -0.2914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電卓, 座る, 閉じる, 横 が含まれている画像&#10;&#10;自動的に生成された説明">
            <a:extLst>
              <a:ext uri="{FF2B5EF4-FFF2-40B4-BE49-F238E27FC236}">
                <a16:creationId xmlns:a16="http://schemas.microsoft.com/office/drawing/2014/main" id="{E229DD1A-9571-4B7C-998F-2601541E3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2" r="5264"/>
          <a:stretch/>
        </p:blipFill>
        <p:spPr>
          <a:xfrm>
            <a:off x="20" y="21276"/>
            <a:ext cx="12191980" cy="685799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A248BB-C7CF-42DB-9C0F-E1767CDD597A}"/>
              </a:ext>
            </a:extLst>
          </p:cNvPr>
          <p:cNvSpPr txBox="1"/>
          <p:nvPr/>
        </p:nvSpPr>
        <p:spPr>
          <a:xfrm>
            <a:off x="1961751" y="127460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9600" dirty="0">
                <a:solidFill>
                  <a:srgbClr val="FFC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モチベーション</a:t>
            </a:r>
            <a:r>
              <a:rPr kumimoji="1" lang="ja-JP" altLang="en-US" sz="8800" dirty="0">
                <a:solidFill>
                  <a:srgbClr val="FFFFFF"/>
                </a:solidFill>
              </a:rPr>
              <a:t>　</a:t>
            </a:r>
            <a:endParaRPr kumimoji="1" lang="en-US" altLang="ja-JP" sz="8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4800" dirty="0">
                <a:solidFill>
                  <a:srgbClr val="FFFFFF"/>
                </a:solidFill>
              </a:rPr>
              <a:t>　　　　    </a:t>
            </a:r>
            <a:r>
              <a:rPr lang="ja-JP" altLang="en-US" sz="9600" dirty="0">
                <a:solidFill>
                  <a:srgbClr val="FFFFFF"/>
                </a:solidFill>
              </a:rPr>
              <a:t> </a:t>
            </a:r>
            <a:r>
              <a:rPr kumimoji="1" lang="en-US" altLang="ja-JP" sz="9600" dirty="0">
                <a:solidFill>
                  <a:srgbClr val="FFFFFF"/>
                </a:solidFill>
              </a:rPr>
              <a:t>×</a:t>
            </a:r>
            <a:r>
              <a:rPr kumimoji="1" lang="ja-JP" altLang="en-US" sz="4800" dirty="0">
                <a:solidFill>
                  <a:srgbClr val="FFFFFF"/>
                </a:solidFill>
              </a:rPr>
              <a:t>　</a:t>
            </a:r>
            <a:endParaRPr kumimoji="1" lang="en-US" altLang="ja-JP" sz="4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4800" dirty="0">
                <a:solidFill>
                  <a:srgbClr val="FFFFFF"/>
                </a:solidFill>
              </a:rPr>
              <a:t>　　　</a:t>
            </a:r>
            <a:endParaRPr kumimoji="1" lang="ja-JP" altLang="en-US" sz="4800" dirty="0">
              <a:solidFill>
                <a:srgbClr val="FFFFFF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69B7324-360A-422A-919B-B33E8E23D053}"/>
              </a:ext>
            </a:extLst>
          </p:cNvPr>
          <p:cNvSpPr txBox="1"/>
          <p:nvPr/>
        </p:nvSpPr>
        <p:spPr>
          <a:xfrm>
            <a:off x="4868629" y="3887480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600" dirty="0">
                <a:solidFill>
                  <a:srgbClr val="5AFF19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数字</a:t>
            </a:r>
            <a:endParaRPr kumimoji="1" lang="ja-JP" altLang="en-US" sz="9600" dirty="0">
              <a:solidFill>
                <a:srgbClr val="5AFF19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7BE43FA-6BEC-4B44-801E-E3BA7E089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7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28E83D-9287-4A67-8B48-A2B9F9CE8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3750"/>
          <a:stretch/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9CDC912-0AC4-4ABC-8F1F-287E345C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70" y="355979"/>
            <a:ext cx="4885706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>
                <a:solidFill>
                  <a:schemeClr val="bg1"/>
                </a:solidFill>
              </a:rPr>
              <a:t>謝辞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8C7C2C-449B-4BBD-AD1E-3CEA4EC65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30" y="2090747"/>
            <a:ext cx="9149978" cy="417689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ja-JP" altLang="en-US" sz="4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研修講師の皆様、並びに各企業の担当者様、</a:t>
            </a:r>
            <a:endParaRPr lang="en-US" altLang="ja-JP" sz="44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4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一緒に学習してくれたクラスの</a:t>
            </a:r>
            <a:endParaRPr lang="en-US" altLang="ja-JP" sz="44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4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仲間たちに御礼申し上げます。</a:t>
            </a:r>
            <a:endParaRPr lang="en-US" altLang="ja-JP" sz="4400" b="0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4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三か月間ありがとうございました。</a:t>
            </a:r>
            <a:endParaRPr kumimoji="1" lang="ja-JP" altLang="en-US" sz="44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ja-JP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58B6BF86-A311-42F5-A685-BA9F2F79E6AC}"/>
              </a:ext>
            </a:extLst>
          </p:cNvPr>
          <p:cNvSpPr txBox="1">
            <a:spLocks/>
          </p:cNvSpPr>
          <p:nvPr/>
        </p:nvSpPr>
        <p:spPr>
          <a:xfrm>
            <a:off x="7923370" y="6244915"/>
            <a:ext cx="5367337" cy="495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次郎強化補助委員会</a:t>
            </a:r>
            <a:r>
              <a:rPr lang="en-US" altLang="ja-JP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-</a:t>
            </a:r>
            <a:r>
              <a:rPr lang="ja-JP" altLang="en-US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パワーソリューション</a:t>
            </a:r>
            <a:r>
              <a:rPr lang="en-US" altLang="ja-JP" sz="1600" dirty="0">
                <a:solidFill>
                  <a:schemeClr val="bg1"/>
                </a:solidFill>
                <a:latin typeface="BIZ UDP明朝 Medium" panose="02020500000000000000" pitchFamily="18" charset="-128"/>
                <a:ea typeface="BIZ UDP明朝 Medium" panose="02020500000000000000" pitchFamily="18" charset="-128"/>
              </a:rPr>
              <a:t>-</a:t>
            </a:r>
          </a:p>
          <a:p>
            <a:endParaRPr lang="ja-JP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CACEA24-DA50-48DD-874E-6BD79C35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04" y="5909031"/>
            <a:ext cx="950766" cy="91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>
            <a:extLst>
              <a:ext uri="{FF2B5EF4-FFF2-40B4-BE49-F238E27FC236}">
                <a16:creationId xmlns:a16="http://schemas.microsoft.com/office/drawing/2014/main" id="{BCCE5446-52E6-420A-A110-1C3CFED5E335}"/>
              </a:ext>
            </a:extLst>
          </p:cNvPr>
          <p:cNvSpPr/>
          <p:nvPr/>
        </p:nvSpPr>
        <p:spPr>
          <a:xfrm>
            <a:off x="0" y="-131184"/>
            <a:ext cx="12192000" cy="1956810"/>
          </a:xfrm>
          <a:prstGeom prst="rect">
            <a:avLst/>
          </a:prstGeom>
          <a:solidFill>
            <a:sysClr val="windowText" lastClr="000000"/>
          </a:solidFill>
          <a:ln w="76200">
            <a:solidFill>
              <a:srgbClr val="92D050"/>
            </a:solidFill>
          </a:ln>
        </p:spPr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AFD57B-4770-4138-9937-5854E68389ED}"/>
              </a:ext>
            </a:extLst>
          </p:cNvPr>
          <p:cNvSpPr txBox="1"/>
          <p:nvPr/>
        </p:nvSpPr>
        <p:spPr>
          <a:xfrm>
            <a:off x="424814" y="395958"/>
            <a:ext cx="4246337" cy="9233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7200" dirty="0">
                <a:latin typeface="HGS明朝E" panose="02020900000000000000" pitchFamily="18" charset="-128"/>
                <a:ea typeface="HGS明朝E" panose="02020900000000000000" pitchFamily="18" charset="-128"/>
              </a:rPr>
              <a:t>開発背景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10A8056-BF3A-4BBF-810C-1E3A2DB4EDAE}"/>
              </a:ext>
            </a:extLst>
          </p:cNvPr>
          <p:cNvSpPr txBox="1"/>
          <p:nvPr/>
        </p:nvSpPr>
        <p:spPr>
          <a:xfrm>
            <a:off x="268762" y="1978158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>
                <a:solidFill>
                  <a:srgbClr val="00B0F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数値化</a:t>
            </a:r>
            <a:r>
              <a:rPr kumimoji="1" lang="ja-JP" altLang="en-US" sz="4000" dirty="0">
                <a:latin typeface="HGS明朝E" panose="02020900000000000000" pitchFamily="18" charset="-128"/>
                <a:ea typeface="HGS明朝E" panose="02020900000000000000" pitchFamily="18" charset="-128"/>
              </a:rPr>
              <a:t>されていない分野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47DC44-F975-495E-8C14-9DEA60A0CC1E}"/>
              </a:ext>
            </a:extLst>
          </p:cNvPr>
          <p:cNvSpPr txBox="1"/>
          <p:nvPr/>
        </p:nvSpPr>
        <p:spPr>
          <a:xfrm>
            <a:off x="1426943" y="4791540"/>
            <a:ext cx="9927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0" dirty="0">
                <a:solidFill>
                  <a:srgbClr val="FF0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至高</a:t>
            </a:r>
            <a:r>
              <a:rPr kumimoji="1" lang="ja-JP" altLang="en-US" sz="4000" dirty="0">
                <a:latin typeface="HGS明朝E" panose="02020900000000000000" pitchFamily="18" charset="-128"/>
                <a:ea typeface="HGS明朝E" panose="02020900000000000000" pitchFamily="18" charset="-128"/>
              </a:rPr>
              <a:t>のアプリケーション開発に着手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BF1A87-B213-4127-92A9-E837782D5716}"/>
              </a:ext>
            </a:extLst>
          </p:cNvPr>
          <p:cNvSpPr txBox="1"/>
          <p:nvPr/>
        </p:nvSpPr>
        <p:spPr>
          <a:xfrm>
            <a:off x="4157005" y="2953962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600" dirty="0">
                <a:latin typeface="HGS明朝E" panose="02020900000000000000" pitchFamily="18" charset="-128"/>
                <a:ea typeface="HGS明朝E" panose="02020900000000000000" pitchFamily="18" charset="-128"/>
              </a:rPr>
              <a:t>筋トレ</a:t>
            </a: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7F238B4D-04EF-42DC-8EDF-BDED07295C07}"/>
              </a:ext>
            </a:extLst>
          </p:cNvPr>
          <p:cNvGrpSpPr/>
          <p:nvPr/>
        </p:nvGrpSpPr>
        <p:grpSpPr>
          <a:xfrm>
            <a:off x="9073125" y="576548"/>
            <a:ext cx="2433075" cy="654821"/>
            <a:chOff x="0" y="0"/>
            <a:chExt cx="4866150" cy="1309643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F655B6B2-D5F6-4363-9702-2BD7EDD33D4F}"/>
                </a:ext>
              </a:extLst>
            </p:cNvPr>
            <p:cNvGrpSpPr/>
            <p:nvPr/>
          </p:nvGrpSpPr>
          <p:grpSpPr>
            <a:xfrm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1C504785-2D36-4E36-954F-8B275CF8C98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496732E2-C955-464D-866C-2D74B9AC2D76}"/>
                </a:ext>
              </a:extLst>
            </p:cNvPr>
            <p:cNvGrpSpPr/>
            <p:nvPr/>
          </p:nvGrpSpPr>
          <p:grpSpPr>
            <a:xfrm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8592985A-5AAF-452A-A019-F0F27E62C6E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6D929A0D-1C65-4EA2-8325-E335FB5EEF3B}"/>
                </a:ext>
              </a:extLst>
            </p:cNvPr>
            <p:cNvGrpSpPr/>
            <p:nvPr/>
          </p:nvGrpSpPr>
          <p:grpSpPr>
            <a:xfrm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D3DD7D1E-E30B-4BF1-BFDF-207247D20F14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pic>
        <p:nvPicPr>
          <p:cNvPr id="22" name="図 21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B92BD307-B526-4764-9E3E-423D2A717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3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15723"/>
            <a:ext cx="5846145" cy="5836791"/>
            <a:chOff x="0" y="0"/>
            <a:chExt cx="6350000" cy="6339840"/>
          </a:xfrm>
          <a:solidFill>
            <a:schemeClr val="tx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  <a:ln w="57150">
              <a:solidFill>
                <a:srgbClr val="92D05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62032" y="1384424"/>
            <a:ext cx="6364624" cy="5473577"/>
            <a:chOff x="0" y="0"/>
            <a:chExt cx="6350000" cy="5461000"/>
          </a:xfrm>
        </p:grpSpPr>
        <p:sp>
          <p:nvSpPr>
            <p:cNvPr id="5" name="Freeform 5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14953" r="-80175" b="-5020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1414832" y="-8051"/>
            <a:ext cx="6320527" cy="5473577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28090" t="-10134" r="-1492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982984" y="356089"/>
            <a:ext cx="816724" cy="659423"/>
            <a:chOff x="0" y="0"/>
            <a:chExt cx="6350000" cy="5126990"/>
          </a:xfrm>
          <a:solidFill>
            <a:schemeClr val="accent6">
              <a:lumMod val="7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4631130" y="356089"/>
            <a:ext cx="816724" cy="659423"/>
            <a:chOff x="0" y="0"/>
            <a:chExt cx="6350000" cy="5126990"/>
          </a:xfrm>
          <a:solidFill>
            <a:schemeClr val="bg1">
              <a:lumMod val="6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5279276" y="356089"/>
            <a:ext cx="816724" cy="659423"/>
            <a:chOff x="0" y="0"/>
            <a:chExt cx="6350000" cy="5126990"/>
          </a:xfrm>
          <a:solidFill>
            <a:schemeClr val="accent6">
              <a:lumMod val="50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5039492" y="2787382"/>
            <a:ext cx="6812091" cy="128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87"/>
              </a:lnSpc>
            </a:pPr>
            <a:r>
              <a:rPr lang="ja-JP" altLang="en-US" sz="4334" dirty="0">
                <a:latin typeface="HGS明朝E" panose="02020900000000000000" pitchFamily="18" charset="-128"/>
                <a:ea typeface="HGS明朝E" panose="02020900000000000000" pitchFamily="18" charset="-128"/>
              </a:rPr>
              <a:t>　　　トレーニング記録</a:t>
            </a:r>
            <a:endParaRPr lang="en-US" altLang="ja-JP" sz="4334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>
              <a:lnSpc>
                <a:spcPts val="5287"/>
              </a:lnSpc>
            </a:pPr>
            <a:r>
              <a:rPr lang="ja-JP" altLang="en-US" sz="4334" dirty="0">
                <a:latin typeface="HGS明朝E" panose="02020900000000000000" pitchFamily="18" charset="-128"/>
                <a:ea typeface="HGS明朝E" panose="02020900000000000000" pitchFamily="18" charset="-128"/>
              </a:rPr>
              <a:t>　　　　　　　管理アプリ</a:t>
            </a:r>
            <a:r>
              <a:rPr lang="en-US" sz="4334" dirty="0">
                <a:latin typeface="HGS明朝E" panose="02020900000000000000" pitchFamily="18" charset="-128"/>
                <a:ea typeface="HGS明朝E" panose="02020900000000000000" pitchFamily="18" charset="-128"/>
              </a:rPr>
              <a:t> 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DADC0D6-756E-4413-B5D5-7955E23131BA}"/>
              </a:ext>
            </a:extLst>
          </p:cNvPr>
          <p:cNvSpPr txBox="1"/>
          <p:nvPr/>
        </p:nvSpPr>
        <p:spPr>
          <a:xfrm>
            <a:off x="6767611" y="2141051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err="1">
                <a:solidFill>
                  <a:schemeClr val="bg1">
                    <a:lumMod val="5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myGex</a:t>
            </a:r>
            <a:endParaRPr kumimoji="1" lang="ja-JP" altLang="en-US" sz="3600" dirty="0">
              <a:solidFill>
                <a:schemeClr val="bg1">
                  <a:lumMod val="50000"/>
                </a:schemeClr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2EFC0184-09F8-451F-9494-60D39D5C1547}"/>
              </a:ext>
            </a:extLst>
          </p:cNvPr>
          <p:cNvSpPr/>
          <p:nvPr/>
        </p:nvSpPr>
        <p:spPr>
          <a:xfrm rot="10800000">
            <a:off x="8004929" y="5866251"/>
            <a:ext cx="5663432" cy="517261"/>
          </a:xfrm>
          <a:custGeom>
            <a:avLst/>
            <a:gdLst/>
            <a:ahLst/>
            <a:cxnLst/>
            <a:rect l="l" t="t" r="r" b="b"/>
            <a:pathLst>
              <a:path w="16708419" h="1570990">
                <a:moveTo>
                  <a:pt x="15801640" y="0"/>
                </a:moveTo>
                <a:lnTo>
                  <a:pt x="0" y="0"/>
                </a:lnTo>
                <a:lnTo>
                  <a:pt x="906780" y="1570990"/>
                </a:lnTo>
                <a:lnTo>
                  <a:pt x="16708419" y="157099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92D050"/>
            </a:solidFill>
          </a:ln>
        </p:spPr>
      </p:sp>
      <p:pic>
        <p:nvPicPr>
          <p:cNvPr id="16" name="図 1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ABA08CAC-479C-42AA-B06D-610AC6A63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48" y="5477661"/>
            <a:ext cx="1344688" cy="1294442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441133" y="-234950"/>
            <a:ext cx="2011449" cy="7497233"/>
            <a:chOff x="0" y="0"/>
            <a:chExt cx="1020624" cy="3804152"/>
          </a:xfrm>
          <a:solidFill>
            <a:schemeClr val="tx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020624" cy="3804152"/>
            </a:xfrm>
            <a:custGeom>
              <a:avLst/>
              <a:gdLst/>
              <a:ahLst/>
              <a:cxnLst/>
              <a:rect l="l" t="t" r="r" b="b"/>
              <a:pathLst>
                <a:path w="1020624" h="3804152">
                  <a:moveTo>
                    <a:pt x="0" y="0"/>
                  </a:moveTo>
                  <a:lnTo>
                    <a:pt x="1020624" y="0"/>
                  </a:lnTo>
                  <a:lnTo>
                    <a:pt x="1020624" y="3804152"/>
                  </a:lnTo>
                  <a:lnTo>
                    <a:pt x="0" y="3804152"/>
                  </a:lnTo>
                  <a:close/>
                </a:path>
              </a:pathLst>
            </a:custGeom>
            <a:grpFill/>
            <a:ln w="76200">
              <a:solidFill>
                <a:srgbClr val="92D05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 rot="-5400000">
            <a:off x="-1902131" y="3134049"/>
            <a:ext cx="5391761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0"/>
              </a:lnSpc>
            </a:pPr>
            <a:r>
              <a:rPr lang="en-US" sz="3866" spc="1198" dirty="0" err="1">
                <a:solidFill>
                  <a:srgbClr val="FFFFFF"/>
                </a:solidFill>
                <a:ea typeface="源雲明朝"/>
              </a:rPr>
              <a:t>目次</a:t>
            </a:r>
            <a:r>
              <a:rPr lang="en-US" sz="3866" spc="1198" dirty="0">
                <a:solidFill>
                  <a:srgbClr val="FFFFFF"/>
                </a:solidFill>
                <a:ea typeface="源雲明朝"/>
              </a:rPr>
              <a:t>/CONTENT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11081" y="860941"/>
            <a:ext cx="3831672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0"/>
              </a:lnSpc>
            </a:pPr>
            <a:r>
              <a:rPr lang="en-US" sz="2533" dirty="0">
                <a:latin typeface="マティス Medium"/>
              </a:rPr>
              <a:t>Concept / </a:t>
            </a:r>
            <a:r>
              <a:rPr lang="en-US" sz="2533" dirty="0" err="1">
                <a:latin typeface="HGS明朝E" panose="02020900000000000000" pitchFamily="18" charset="-128"/>
                <a:ea typeface="HGS明朝E" panose="02020900000000000000" pitchFamily="18" charset="-128"/>
              </a:rPr>
              <a:t>コンセプト</a:t>
            </a:r>
            <a:r>
              <a:rPr lang="en-US" sz="2533" dirty="0">
                <a:latin typeface="マティス Medium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4341" y="668582"/>
            <a:ext cx="138244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latin typeface="マティス Medium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1081" y="2144970"/>
            <a:ext cx="5050872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0"/>
              </a:lnSpc>
            </a:pPr>
            <a:r>
              <a:rPr lang="en-US" sz="2533" dirty="0">
                <a:latin typeface="マティス Medium"/>
              </a:rPr>
              <a:t>Product / </a:t>
            </a:r>
            <a:r>
              <a:rPr lang="en-US" sz="2533" dirty="0" err="1">
                <a:latin typeface="HGS明朝E" panose="02020900000000000000" pitchFamily="18" charset="-128"/>
                <a:ea typeface="HGS明朝E" panose="02020900000000000000" pitchFamily="18" charset="-128"/>
              </a:rPr>
              <a:t>myGex</a:t>
            </a:r>
            <a:r>
              <a:rPr lang="ja-JP" altLang="en-US" sz="2533" dirty="0">
                <a:latin typeface="HGS明朝E" panose="02020900000000000000" pitchFamily="18" charset="-128"/>
                <a:ea typeface="HGS明朝E" panose="02020900000000000000" pitchFamily="18" charset="-128"/>
              </a:rPr>
              <a:t>について　　</a:t>
            </a:r>
            <a:endParaRPr lang="en-US" sz="2533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4341" y="1950530"/>
            <a:ext cx="138244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latin typeface="マティス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4342" y="3236605"/>
            <a:ext cx="138244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latin typeface="マティス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84342" y="4522748"/>
            <a:ext cx="138244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latin typeface="マティス Medium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66790" y="3428999"/>
            <a:ext cx="680347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40"/>
              </a:lnSpc>
            </a:pPr>
            <a:r>
              <a:rPr lang="en-US" sz="2533" dirty="0">
                <a:solidFill>
                  <a:srgbClr val="8692AD"/>
                </a:solidFill>
                <a:latin typeface="マティス Medium"/>
              </a:rPr>
              <a:t> </a:t>
            </a:r>
            <a:r>
              <a:rPr lang="en-US" altLang="ja-JP" sz="2533" dirty="0">
                <a:latin typeface="マティス Medium"/>
              </a:rPr>
              <a:t>Growth</a:t>
            </a:r>
            <a:r>
              <a:rPr lang="ja-JP" altLang="en-US" sz="2533" dirty="0">
                <a:latin typeface="マティス Medium"/>
              </a:rPr>
              <a:t>・</a:t>
            </a:r>
            <a:r>
              <a:rPr lang="en-US" altLang="ja-JP" sz="2533" dirty="0">
                <a:latin typeface="マティス Medium"/>
              </a:rPr>
              <a:t>Trouble</a:t>
            </a:r>
            <a:r>
              <a:rPr lang="en-US" sz="2533" dirty="0">
                <a:latin typeface="マティス Medium"/>
              </a:rPr>
              <a:t>/ </a:t>
            </a:r>
            <a:r>
              <a:rPr lang="ja-JP" altLang="en-US" sz="2533" dirty="0">
                <a:latin typeface="HGS明朝E" panose="02020900000000000000" pitchFamily="18" charset="-128"/>
                <a:ea typeface="HGS明朝E" panose="02020900000000000000" pitchFamily="18" charset="-128"/>
              </a:rPr>
              <a:t>成長・苦労した点　　</a:t>
            </a:r>
            <a:endParaRPr lang="en-US" sz="2533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AA49348A-E9DE-4125-AEA3-255FA56937EE}"/>
              </a:ext>
            </a:extLst>
          </p:cNvPr>
          <p:cNvSpPr txBox="1"/>
          <p:nvPr/>
        </p:nvSpPr>
        <p:spPr>
          <a:xfrm>
            <a:off x="3411081" y="4715107"/>
            <a:ext cx="4549977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0"/>
              </a:lnSpc>
            </a:pPr>
            <a:r>
              <a:rPr lang="en-US" sz="2533" dirty="0">
                <a:solidFill>
                  <a:srgbClr val="8692AD"/>
                </a:solidFill>
                <a:latin typeface="マティス Medium"/>
              </a:rPr>
              <a:t> </a:t>
            </a:r>
            <a:r>
              <a:rPr lang="en-US" altLang="ja-JP" sz="2533" dirty="0">
                <a:latin typeface="マティス Medium"/>
              </a:rPr>
              <a:t>Summary</a:t>
            </a:r>
            <a:r>
              <a:rPr lang="en-US" sz="2533" dirty="0">
                <a:latin typeface="マティス Medium"/>
              </a:rPr>
              <a:t>/</a:t>
            </a:r>
            <a:r>
              <a:rPr lang="ja-JP" altLang="en-US" sz="2533" dirty="0">
                <a:latin typeface="マティス Medium"/>
              </a:rPr>
              <a:t>　</a:t>
            </a:r>
            <a:r>
              <a:rPr lang="ja-JP" altLang="en-US" sz="2533" dirty="0">
                <a:latin typeface="HGS明朝E" panose="02020900000000000000" pitchFamily="18" charset="-128"/>
                <a:ea typeface="HGS明朝E" panose="02020900000000000000" pitchFamily="18" charset="-128"/>
              </a:rPr>
              <a:t>まとめ</a:t>
            </a:r>
            <a:endParaRPr lang="en-US" sz="2533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8B0A15B-4DA3-4F3D-8E70-E7A5A521A7F8}"/>
              </a:ext>
            </a:extLst>
          </p:cNvPr>
          <p:cNvGrpSpPr/>
          <p:nvPr/>
        </p:nvGrpSpPr>
        <p:grpSpPr>
          <a:xfrm>
            <a:off x="8004929" y="5477661"/>
            <a:ext cx="5970792" cy="1294442"/>
            <a:chOff x="8004929" y="5477661"/>
            <a:chExt cx="5970792" cy="1294442"/>
          </a:xfrm>
        </p:grpSpPr>
        <p:grpSp>
          <p:nvGrpSpPr>
            <p:cNvPr id="2" name="Group 2"/>
            <p:cNvGrpSpPr/>
            <p:nvPr/>
          </p:nvGrpSpPr>
          <p:grpSpPr>
            <a:xfrm rot="-10800000">
              <a:off x="8004929" y="5866251"/>
              <a:ext cx="5970792" cy="517261"/>
              <a:chOff x="0" y="0"/>
              <a:chExt cx="17615200" cy="1570990"/>
            </a:xfrm>
            <a:solidFill>
              <a:schemeClr val="tx1"/>
            </a:solidFill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863090" cy="1570990"/>
              </a:xfrm>
              <a:custGeom>
                <a:avLst/>
                <a:gdLst/>
                <a:ahLst/>
                <a:cxnLst/>
                <a:rect l="l" t="t" r="r" b="b"/>
                <a:pathLst>
                  <a:path w="1863090" h="1570990">
                    <a:moveTo>
                      <a:pt x="956310" y="0"/>
                    </a:moveTo>
                    <a:lnTo>
                      <a:pt x="906780" y="0"/>
                    </a:lnTo>
                    <a:lnTo>
                      <a:pt x="0" y="1570990"/>
                    </a:lnTo>
                    <a:lnTo>
                      <a:pt x="49530" y="1570990"/>
                    </a:lnTo>
                    <a:lnTo>
                      <a:pt x="901700" y="1570990"/>
                    </a:lnTo>
                    <a:lnTo>
                      <a:pt x="951230" y="1570990"/>
                    </a:lnTo>
                    <a:lnTo>
                      <a:pt x="1813560" y="1570990"/>
                    </a:lnTo>
                    <a:lnTo>
                      <a:pt x="1863090" y="1570990"/>
                    </a:lnTo>
                    <a:close/>
                  </a:path>
                </a:pathLst>
              </a:custGeom>
              <a:grpFill/>
              <a:ln>
                <a:solidFill>
                  <a:srgbClr val="92D050"/>
                </a:solidFill>
              </a:ln>
            </p:spPr>
          </p:sp>
          <p:sp>
            <p:nvSpPr>
              <p:cNvPr id="4" name="Freeform 4"/>
              <p:cNvSpPr/>
              <p:nvPr/>
            </p:nvSpPr>
            <p:spPr>
              <a:xfrm>
                <a:off x="906780" y="0"/>
                <a:ext cx="16708419" cy="1570990"/>
              </a:xfrm>
              <a:custGeom>
                <a:avLst/>
                <a:gdLst/>
                <a:ahLst/>
                <a:cxnLst/>
                <a:rect l="l" t="t" r="r" b="b"/>
                <a:pathLst>
                  <a:path w="16708419" h="1570990">
                    <a:moveTo>
                      <a:pt x="15801640" y="0"/>
                    </a:moveTo>
                    <a:lnTo>
                      <a:pt x="0" y="0"/>
                    </a:lnTo>
                    <a:lnTo>
                      <a:pt x="906780" y="1570990"/>
                    </a:lnTo>
                    <a:lnTo>
                      <a:pt x="16708419" y="1570990"/>
                    </a:lnTo>
                    <a:close/>
                  </a:path>
                </a:pathLst>
              </a:custGeom>
              <a:grpFill/>
              <a:ln>
                <a:solidFill>
                  <a:srgbClr val="92D050"/>
                </a:solidFill>
              </a:ln>
            </p:spPr>
          </p:sp>
        </p:grpSp>
        <p:pic>
          <p:nvPicPr>
            <p:cNvPr id="20" name="図 19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CD58805-D3CA-4F4E-A7A7-17F2E8B2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6748" y="5477661"/>
              <a:ext cx="1344688" cy="129444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1185"/>
            <a:ext cx="12192000" cy="26518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76200">
            <a:solidFill>
              <a:srgbClr val="92D050"/>
            </a:solidFill>
          </a:ln>
        </p:spPr>
      </p:sp>
      <p:grpSp>
        <p:nvGrpSpPr>
          <p:cNvPr id="3" name="Group 3"/>
          <p:cNvGrpSpPr/>
          <p:nvPr/>
        </p:nvGrpSpPr>
        <p:grpSpPr>
          <a:xfrm>
            <a:off x="9073125" y="576548"/>
            <a:ext cx="2433075" cy="654821"/>
            <a:chOff x="0" y="0"/>
            <a:chExt cx="4866150" cy="130964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3724974" y="3429000"/>
            <a:ext cx="4705963" cy="2835876"/>
            <a:chOff x="-2" y="0"/>
            <a:chExt cx="6346591" cy="3692495"/>
          </a:xfrm>
        </p:grpSpPr>
        <p:sp>
          <p:nvSpPr>
            <p:cNvPr id="11" name="Freeform 11"/>
            <p:cNvSpPr/>
            <p:nvPr/>
          </p:nvSpPr>
          <p:spPr>
            <a:xfrm>
              <a:off x="1458665" y="0"/>
              <a:ext cx="3429261" cy="1686935"/>
            </a:xfrm>
            <a:custGeom>
              <a:avLst/>
              <a:gdLst/>
              <a:ahLst/>
              <a:cxnLst/>
              <a:rect l="l" t="t" r="r" b="b"/>
              <a:pathLst>
                <a:path w="3429261" h="1686935">
                  <a:moveTo>
                    <a:pt x="0" y="0"/>
                  </a:moveTo>
                  <a:lnTo>
                    <a:pt x="3429261" y="0"/>
                  </a:lnTo>
                  <a:lnTo>
                    <a:pt x="3429261" y="1686935"/>
                  </a:lnTo>
                  <a:lnTo>
                    <a:pt x="0" y="1686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3196" b="-50087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-2" y="2349177"/>
              <a:ext cx="6346591" cy="134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レベルによる</a:t>
              </a:r>
              <a:endParaRPr lang="en-US" altLang="ja-JP" sz="2000" spc="20" dirty="0">
                <a:solidFill>
                  <a:srgbClr val="182722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algn="ctr">
                <a:lnSpc>
                  <a:spcPts val="2800"/>
                </a:lnSpc>
              </a:pP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モチベーションの向上</a:t>
              </a:r>
              <a:endParaRPr lang="en-US" sz="2000" spc="20" dirty="0">
                <a:solidFill>
                  <a:srgbClr val="182722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5800" y="512953"/>
            <a:ext cx="7632801" cy="68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4667" spc="47" dirty="0" err="1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my</a:t>
            </a:r>
            <a:r>
              <a:rPr lang="en-US" sz="4667" spc="47" dirty="0" err="1">
                <a:solidFill>
                  <a:srgbClr val="92D05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G</a:t>
            </a:r>
            <a:r>
              <a:rPr lang="en-US" sz="4667" spc="47" dirty="0" err="1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ex</a:t>
            </a:r>
            <a:r>
              <a:rPr lang="ja-JP" altLang="en-US" sz="4667" spc="47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のコンセプト</a:t>
            </a:r>
            <a:endParaRPr lang="en-US" sz="4667" spc="47" dirty="0">
              <a:solidFill>
                <a:srgbClr val="FFFFFF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E80ACE9-4478-48EB-A08F-3999CD91ADF8}"/>
              </a:ext>
            </a:extLst>
          </p:cNvPr>
          <p:cNvGrpSpPr/>
          <p:nvPr/>
        </p:nvGrpSpPr>
        <p:grpSpPr>
          <a:xfrm>
            <a:off x="3743399" y="2932529"/>
            <a:ext cx="4705200" cy="2836800"/>
            <a:chOff x="8341030" y="3472446"/>
            <a:chExt cx="3187599" cy="1799670"/>
          </a:xfrm>
        </p:grpSpPr>
        <p:sp>
          <p:nvSpPr>
            <p:cNvPr id="14" name="TextBox 14"/>
            <p:cNvSpPr txBox="1"/>
            <p:nvPr/>
          </p:nvSpPr>
          <p:spPr>
            <a:xfrm>
              <a:off x="8341030" y="4959530"/>
              <a:ext cx="3187599" cy="312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過去の筋トレ</a:t>
              </a:r>
              <a:r>
                <a:rPr 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の</a:t>
              </a: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記録を</a:t>
              </a:r>
              <a:r>
                <a:rPr lang="en-US" sz="2000" spc="20" dirty="0" err="1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管理</a:t>
              </a:r>
              <a:endParaRPr lang="en-US" sz="2000" spc="20" dirty="0">
                <a:solidFill>
                  <a:srgbClr val="182722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pic>
          <p:nvPicPr>
            <p:cNvPr id="19" name="グラフィックス 18" descr="日毎カレンダー 単色塗りつぶし">
              <a:extLst>
                <a:ext uri="{FF2B5EF4-FFF2-40B4-BE49-F238E27FC236}">
                  <a16:creationId xmlns:a16="http://schemas.microsoft.com/office/drawing/2014/main" id="{EAE43D92-8221-4ADD-A5D1-96B35912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3658" y="3472446"/>
              <a:ext cx="1311788" cy="1311788"/>
            </a:xfrm>
            <a:prstGeom prst="rect">
              <a:avLst/>
            </a:prstGeom>
          </p:spPr>
        </p:pic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8A47CC-C2EE-48F7-B6FE-35E2E1D84BD3}"/>
              </a:ext>
            </a:extLst>
          </p:cNvPr>
          <p:cNvSpPr txBox="1"/>
          <p:nvPr/>
        </p:nvSpPr>
        <p:spPr>
          <a:xfrm>
            <a:off x="1335721" y="3593893"/>
            <a:ext cx="95205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rgbClr val="00B0F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想定利用者</a:t>
            </a:r>
            <a:br>
              <a:rPr kumimoji="1" lang="en-US" altLang="ja-JP" sz="2800" dirty="0">
                <a:latin typeface="HGS明朝E" panose="02020900000000000000" pitchFamily="18" charset="-128"/>
                <a:ea typeface="HGS明朝E" panose="02020900000000000000" pitchFamily="18" charset="-128"/>
              </a:rPr>
            </a:br>
            <a:r>
              <a:rPr kumimoji="1" lang="en-US" altLang="ja-JP" sz="2800" dirty="0">
                <a:latin typeface="HGS明朝E" panose="02020900000000000000" pitchFamily="18" charset="-128"/>
                <a:ea typeface="HGS明朝E" panose="02020900000000000000" pitchFamily="18" charset="-128"/>
              </a:rPr>
              <a:t>20</a:t>
            </a:r>
            <a:r>
              <a:rPr kumimoji="1" lang="ja-JP" altLang="en-US" sz="2800" dirty="0">
                <a:latin typeface="HGS明朝E" panose="02020900000000000000" pitchFamily="18" charset="-128"/>
                <a:ea typeface="HGS明朝E" panose="02020900000000000000" pitchFamily="18" charset="-128"/>
              </a:rPr>
              <a:t>歳から</a:t>
            </a:r>
            <a:r>
              <a:rPr kumimoji="1" lang="en-US" altLang="ja-JP" sz="2800" dirty="0">
                <a:latin typeface="HGS明朝E" panose="02020900000000000000" pitchFamily="18" charset="-128"/>
                <a:ea typeface="HGS明朝E" panose="02020900000000000000" pitchFamily="18" charset="-128"/>
              </a:rPr>
              <a:t>40</a:t>
            </a:r>
            <a:r>
              <a:rPr kumimoji="1" lang="ja-JP" altLang="en-US" sz="2800" dirty="0">
                <a:latin typeface="HGS明朝E" panose="02020900000000000000" pitchFamily="18" charset="-128"/>
                <a:ea typeface="HGS明朝E" panose="02020900000000000000" pitchFamily="18" charset="-128"/>
              </a:rPr>
              <a:t>歳　男女問わず　ジムを利用している社会人</a:t>
            </a:r>
            <a:endParaRPr kumimoji="1" lang="en-US" altLang="ja-JP" sz="28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r>
              <a:rPr lang="ja-JP" altLang="en-US" sz="2800" dirty="0">
                <a:latin typeface="HGS明朝E" panose="02020900000000000000" pitchFamily="18" charset="-128"/>
                <a:ea typeface="HGS明朝E" panose="02020900000000000000" pitchFamily="18" charset="-128"/>
              </a:rPr>
              <a:t>　（</a:t>
            </a:r>
            <a:r>
              <a:rPr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ジムでの利用を想定のため、スマホ画面サイズで作成）</a:t>
            </a:r>
            <a:endParaRPr kumimoji="1" lang="ja-JP" altLang="en-US" sz="2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17F80A2-0725-43A8-8F86-61F1E532D811}"/>
              </a:ext>
            </a:extLst>
          </p:cNvPr>
          <p:cNvGrpSpPr/>
          <p:nvPr/>
        </p:nvGrpSpPr>
        <p:grpSpPr>
          <a:xfrm>
            <a:off x="3613401" y="3462352"/>
            <a:ext cx="4705200" cy="3308775"/>
            <a:chOff x="8459683" y="3784593"/>
            <a:chExt cx="3173295" cy="1473443"/>
          </a:xfrm>
        </p:grpSpPr>
        <p:sp>
          <p:nvSpPr>
            <p:cNvPr id="13" name="TextBox 13"/>
            <p:cNvSpPr txBox="1"/>
            <p:nvPr/>
          </p:nvSpPr>
          <p:spPr>
            <a:xfrm>
              <a:off x="8459683" y="4586377"/>
              <a:ext cx="3173295" cy="67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トレーニングをすることで</a:t>
              </a:r>
              <a:endParaRPr lang="en-US" altLang="ja-JP" sz="2000" spc="20" dirty="0">
                <a:solidFill>
                  <a:srgbClr val="182722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  <a:p>
              <a:pPr algn="ctr">
                <a:lnSpc>
                  <a:spcPts val="2800"/>
                </a:lnSpc>
              </a:pPr>
              <a:r>
                <a:rPr lang="ja-JP" altLang="en-US" sz="2000" spc="20" dirty="0">
                  <a:solidFill>
                    <a:srgbClr val="182722"/>
                  </a:solidFill>
                  <a:latin typeface="HGS明朝E" panose="02020900000000000000" pitchFamily="18" charset="-128"/>
                  <a:ea typeface="HGS明朝E" panose="02020900000000000000" pitchFamily="18" charset="-128"/>
                </a:rPr>
                <a:t>経験値を取得</a:t>
              </a:r>
              <a:endParaRPr lang="en-US" altLang="ja-JP" sz="2000" spc="20" dirty="0">
                <a:solidFill>
                  <a:srgbClr val="182722"/>
                </a:solidFill>
                <a:latin typeface="HGS明朝E" panose="02020900000000000000" pitchFamily="18" charset="-128"/>
                <a:ea typeface="HGS明朝E" panose="02020900000000000000" pitchFamily="18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540FB76-C28E-4A92-BA88-5ADED12CBE5F}"/>
                </a:ext>
              </a:extLst>
            </p:cNvPr>
            <p:cNvSpPr txBox="1"/>
            <p:nvPr/>
          </p:nvSpPr>
          <p:spPr>
            <a:xfrm>
              <a:off x="9498563" y="3784593"/>
              <a:ext cx="1866900" cy="534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200" dirty="0">
                  <a:latin typeface="Berlin Sans FB Demi" panose="020E0802020502020306" pitchFamily="34" charset="0"/>
                </a:rPr>
                <a:t>EXP</a:t>
              </a:r>
              <a:endParaRPr kumimoji="1" lang="ja-JP" altLang="en-US" sz="7200" dirty="0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9135079-46A3-48F0-8143-A24CBFF2AB7E}"/>
              </a:ext>
            </a:extLst>
          </p:cNvPr>
          <p:cNvGrpSpPr/>
          <p:nvPr/>
        </p:nvGrpSpPr>
        <p:grpSpPr>
          <a:xfrm>
            <a:off x="8004929" y="5477661"/>
            <a:ext cx="5970792" cy="1294442"/>
            <a:chOff x="8004929" y="5477661"/>
            <a:chExt cx="5970792" cy="1294442"/>
          </a:xfrm>
        </p:grpSpPr>
        <p:grpSp>
          <p:nvGrpSpPr>
            <p:cNvPr id="24" name="Group 2">
              <a:extLst>
                <a:ext uri="{FF2B5EF4-FFF2-40B4-BE49-F238E27FC236}">
                  <a16:creationId xmlns:a16="http://schemas.microsoft.com/office/drawing/2014/main" id="{8FA7D6F5-5733-494B-A58C-D60647C662BD}"/>
                </a:ext>
              </a:extLst>
            </p:cNvPr>
            <p:cNvGrpSpPr/>
            <p:nvPr/>
          </p:nvGrpSpPr>
          <p:grpSpPr>
            <a:xfrm rot="-10800000">
              <a:off x="8004929" y="5866251"/>
              <a:ext cx="5970792" cy="517261"/>
              <a:chOff x="0" y="0"/>
              <a:chExt cx="17615200" cy="1570990"/>
            </a:xfrm>
            <a:solidFill>
              <a:schemeClr val="tx1"/>
            </a:solidFill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C882836E-B646-4208-8DC1-0DBAB0B2C1CE}"/>
                  </a:ext>
                </a:extLst>
              </p:cNvPr>
              <p:cNvSpPr/>
              <p:nvPr/>
            </p:nvSpPr>
            <p:spPr>
              <a:xfrm>
                <a:off x="0" y="0"/>
                <a:ext cx="1863090" cy="1570990"/>
              </a:xfrm>
              <a:custGeom>
                <a:avLst/>
                <a:gdLst/>
                <a:ahLst/>
                <a:cxnLst/>
                <a:rect l="l" t="t" r="r" b="b"/>
                <a:pathLst>
                  <a:path w="1863090" h="1570990">
                    <a:moveTo>
                      <a:pt x="956310" y="0"/>
                    </a:moveTo>
                    <a:lnTo>
                      <a:pt x="906780" y="0"/>
                    </a:lnTo>
                    <a:lnTo>
                      <a:pt x="0" y="1570990"/>
                    </a:lnTo>
                    <a:lnTo>
                      <a:pt x="49530" y="1570990"/>
                    </a:lnTo>
                    <a:lnTo>
                      <a:pt x="901700" y="1570990"/>
                    </a:lnTo>
                    <a:lnTo>
                      <a:pt x="951230" y="1570990"/>
                    </a:lnTo>
                    <a:lnTo>
                      <a:pt x="1813560" y="1570990"/>
                    </a:lnTo>
                    <a:lnTo>
                      <a:pt x="1863090" y="1570990"/>
                    </a:lnTo>
                    <a:close/>
                  </a:path>
                </a:pathLst>
              </a:custGeom>
              <a:grpFill/>
              <a:ln>
                <a:solidFill>
                  <a:srgbClr val="92D050"/>
                </a:solidFill>
              </a:ln>
            </p:spPr>
          </p:sp>
          <p:sp>
            <p:nvSpPr>
              <p:cNvPr id="27" name="Freeform 4">
                <a:extLst>
                  <a:ext uri="{FF2B5EF4-FFF2-40B4-BE49-F238E27FC236}">
                    <a16:creationId xmlns:a16="http://schemas.microsoft.com/office/drawing/2014/main" id="{71A20575-058C-4086-BC7E-59BC2234BE39}"/>
                  </a:ext>
                </a:extLst>
              </p:cNvPr>
              <p:cNvSpPr/>
              <p:nvPr/>
            </p:nvSpPr>
            <p:spPr>
              <a:xfrm>
                <a:off x="906780" y="0"/>
                <a:ext cx="16708419" cy="1570990"/>
              </a:xfrm>
              <a:custGeom>
                <a:avLst/>
                <a:gdLst/>
                <a:ahLst/>
                <a:cxnLst/>
                <a:rect l="l" t="t" r="r" b="b"/>
                <a:pathLst>
                  <a:path w="16708419" h="1570990">
                    <a:moveTo>
                      <a:pt x="15801640" y="0"/>
                    </a:moveTo>
                    <a:lnTo>
                      <a:pt x="0" y="0"/>
                    </a:lnTo>
                    <a:lnTo>
                      <a:pt x="906780" y="1570990"/>
                    </a:lnTo>
                    <a:lnTo>
                      <a:pt x="16708419" y="1570990"/>
                    </a:lnTo>
                    <a:close/>
                  </a:path>
                </a:pathLst>
              </a:custGeom>
              <a:grpFill/>
              <a:ln>
                <a:solidFill>
                  <a:srgbClr val="92D050"/>
                </a:solidFill>
              </a:ln>
            </p:spPr>
          </p:sp>
        </p:grpSp>
        <p:pic>
          <p:nvPicPr>
            <p:cNvPr id="25" name="図 24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80595B33-162C-47B0-91AC-74B352342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6748" y="5477661"/>
              <a:ext cx="1344688" cy="12944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27604 -0.017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-90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29427 -0.002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6A8C3-C930-5411-15C6-C8CE3FC6B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9924D14A-5744-4053-9912-413DD292F165}"/>
              </a:ext>
            </a:extLst>
          </p:cNvPr>
          <p:cNvSpPr/>
          <p:nvPr/>
        </p:nvSpPr>
        <p:spPr>
          <a:xfrm>
            <a:off x="0" y="-131184"/>
            <a:ext cx="12192000" cy="1956810"/>
          </a:xfrm>
          <a:prstGeom prst="rect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F440881-A257-47A8-9F02-5A8C83F0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C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経験値</a:t>
            </a:r>
            <a:r>
              <a:rPr kumimoji="1" lang="ja-JP" altLang="en-US" dirty="0">
                <a:solidFill>
                  <a:srgbClr val="FFFFFF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システムについて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233468F-DA53-4FA2-BA4B-44E167440D0E}"/>
              </a:ext>
            </a:extLst>
          </p:cNvPr>
          <p:cNvGrpSpPr/>
          <p:nvPr/>
        </p:nvGrpSpPr>
        <p:grpSpPr>
          <a:xfrm>
            <a:off x="2226000" y="2201293"/>
            <a:ext cx="2196000" cy="2196000"/>
            <a:chOff x="2226000" y="2201293"/>
            <a:chExt cx="2196000" cy="2196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F480295C-AD15-4C88-96A4-E090D309AB13}"/>
                </a:ext>
              </a:extLst>
            </p:cNvPr>
            <p:cNvSpPr/>
            <p:nvPr/>
          </p:nvSpPr>
          <p:spPr>
            <a:xfrm>
              <a:off x="2226000" y="2201293"/>
              <a:ext cx="2196000" cy="2196000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5" name="正方形/長方形 4" descr="Muscle Arm">
              <a:extLst>
                <a:ext uri="{FF2B5EF4-FFF2-40B4-BE49-F238E27FC236}">
                  <a16:creationId xmlns:a16="http://schemas.microsoft.com/office/drawing/2014/main" id="{0CEB9C23-AA31-4851-B777-BDC002F8A29B}"/>
                </a:ext>
              </a:extLst>
            </p:cNvPr>
            <p:cNvSpPr/>
            <p:nvPr/>
          </p:nvSpPr>
          <p:spPr>
            <a:xfrm>
              <a:off x="2694000" y="2669294"/>
              <a:ext cx="1260000" cy="126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E2223D81-6413-4309-99E8-55A05C58F90C}"/>
              </a:ext>
            </a:extLst>
          </p:cNvPr>
          <p:cNvSpPr/>
          <p:nvPr/>
        </p:nvSpPr>
        <p:spPr>
          <a:xfrm>
            <a:off x="1524000" y="5081294"/>
            <a:ext cx="3790950" cy="720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ja-JP" sz="3200" kern="1200" dirty="0">
                <a:latin typeface="HGS明朝E" panose="02020900000000000000" pitchFamily="18" charset="-128"/>
                <a:ea typeface="HGS明朝E" panose="02020900000000000000" pitchFamily="18" charset="-128"/>
              </a:rPr>
              <a:t>筋トレ</a:t>
            </a:r>
            <a:r>
              <a:rPr kumimoji="1" lang="ja-JP" sz="3200" kern="1200" dirty="0">
                <a:latin typeface="HGS明朝E" panose="02020900000000000000" pitchFamily="18" charset="-128"/>
                <a:ea typeface="HGS明朝E" panose="02020900000000000000" pitchFamily="18" charset="-128"/>
              </a:rPr>
              <a:t>の量によって</a:t>
            </a:r>
            <a:endParaRPr kumimoji="1" lang="en-US" altLang="ja-JP" sz="3200" kern="12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kumimoji="1" lang="ja-JP" sz="3200" kern="1200" dirty="0">
                <a:solidFill>
                  <a:srgbClr val="FFC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経験値</a:t>
            </a:r>
            <a:r>
              <a:rPr kumimoji="1" lang="ja-JP" sz="3200" kern="1200" dirty="0">
                <a:latin typeface="HGS明朝E" panose="02020900000000000000" pitchFamily="18" charset="-128"/>
                <a:ea typeface="HGS明朝E" panose="02020900000000000000" pitchFamily="18" charset="-128"/>
              </a:rPr>
              <a:t>を獲得！</a:t>
            </a:r>
            <a:endParaRPr lang="en-US" sz="3200" kern="12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6520178-08E6-4762-9CF4-7F1C857BFC3D}"/>
              </a:ext>
            </a:extLst>
          </p:cNvPr>
          <p:cNvGrpSpPr/>
          <p:nvPr/>
        </p:nvGrpSpPr>
        <p:grpSpPr>
          <a:xfrm>
            <a:off x="7113000" y="2201293"/>
            <a:ext cx="2196000" cy="2196000"/>
            <a:chOff x="7113000" y="2201293"/>
            <a:chExt cx="2196000" cy="2196000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8D7C1D9-44E3-4230-BBD2-BE4AA3892D0B}"/>
                </a:ext>
              </a:extLst>
            </p:cNvPr>
            <p:cNvSpPr/>
            <p:nvPr/>
          </p:nvSpPr>
          <p:spPr>
            <a:xfrm>
              <a:off x="7113000" y="2201293"/>
              <a:ext cx="2196000" cy="2196000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-190500" extrusionH="12700" prstMaterial="plastic">
              <a:bevelT w="50800" h="50800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ja-JP" altLang="en-US" dirty="0"/>
            </a:p>
          </p:txBody>
        </p:sp>
        <p:sp>
          <p:nvSpPr>
            <p:cNvPr id="8" name="正方形/長方形 7" descr="Pyramid with Levels">
              <a:extLst>
                <a:ext uri="{FF2B5EF4-FFF2-40B4-BE49-F238E27FC236}">
                  <a16:creationId xmlns:a16="http://schemas.microsoft.com/office/drawing/2014/main" id="{2316E3D3-2C70-433C-92EB-C61458C765B7}"/>
                </a:ext>
              </a:extLst>
            </p:cNvPr>
            <p:cNvSpPr/>
            <p:nvPr/>
          </p:nvSpPr>
          <p:spPr>
            <a:xfrm>
              <a:off x="7581000" y="2669294"/>
              <a:ext cx="1260000" cy="126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41B4DB53-A088-43A2-8858-837828CF07A9}"/>
              </a:ext>
            </a:extLst>
          </p:cNvPr>
          <p:cNvSpPr/>
          <p:nvPr/>
        </p:nvSpPr>
        <p:spPr>
          <a:xfrm>
            <a:off x="6096000" y="5081294"/>
            <a:ext cx="4914000" cy="720000"/>
          </a:xfrm>
          <a:custGeom>
            <a:avLst/>
            <a:gdLst>
              <a:gd name="connsiteX0" fmla="*/ 0 w 4914000"/>
              <a:gd name="connsiteY0" fmla="*/ 0 h 720000"/>
              <a:gd name="connsiteX1" fmla="*/ 4914000 w 4914000"/>
              <a:gd name="connsiteY1" fmla="*/ 0 h 720000"/>
              <a:gd name="connsiteX2" fmla="*/ 4914000 w 4914000"/>
              <a:gd name="connsiteY2" fmla="*/ 720000 h 720000"/>
              <a:gd name="connsiteX3" fmla="*/ 0 w 4914000"/>
              <a:gd name="connsiteY3" fmla="*/ 720000 h 720000"/>
              <a:gd name="connsiteX4" fmla="*/ 0 w 4914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4000" h="720000">
                <a:moveTo>
                  <a:pt x="0" y="0"/>
                </a:moveTo>
                <a:lnTo>
                  <a:pt x="4914000" y="0"/>
                </a:lnTo>
                <a:lnTo>
                  <a:pt x="4914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ja-JP" sz="3200" kern="1200" dirty="0">
                <a:latin typeface="HGS明朝E" panose="02020900000000000000" pitchFamily="18" charset="-128"/>
                <a:ea typeface="HGS明朝E" panose="02020900000000000000" pitchFamily="18" charset="-128"/>
              </a:rPr>
              <a:t>一定値に達すると</a:t>
            </a:r>
            <a:endParaRPr lang="en-US" altLang="ja-JP" sz="3200" kern="12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marL="0" lvl="0" indent="0" algn="ctr" defTabSz="9334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ja-JP" sz="3200" kern="1200" dirty="0">
                <a:solidFill>
                  <a:srgbClr val="FF0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レ</a:t>
            </a:r>
            <a:r>
              <a:rPr lang="ja-JP" altLang="en-US" sz="3200" kern="1200" dirty="0">
                <a:solidFill>
                  <a:srgbClr val="FF0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ベル</a:t>
            </a:r>
            <a:r>
              <a:rPr lang="ja-JP" sz="3200" kern="1200" dirty="0">
                <a:solidFill>
                  <a:srgbClr val="FF0000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アップ</a:t>
            </a:r>
            <a:r>
              <a:rPr lang="ja-JP" sz="3200" kern="1200" dirty="0">
                <a:latin typeface="HGS明朝E" panose="02020900000000000000" pitchFamily="18" charset="-128"/>
                <a:ea typeface="HGS明朝E" panose="02020900000000000000" pitchFamily="18" charset="-128"/>
              </a:rPr>
              <a:t>！！</a:t>
            </a:r>
            <a:endParaRPr lang="en-US" sz="3200" kern="12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BD04A443-8F20-46C4-A97C-7D1BA0C5CD83}"/>
              </a:ext>
            </a:extLst>
          </p:cNvPr>
          <p:cNvGrpSpPr/>
          <p:nvPr/>
        </p:nvGrpSpPr>
        <p:grpSpPr>
          <a:xfrm>
            <a:off x="9073125" y="576548"/>
            <a:ext cx="2433075" cy="654821"/>
            <a:chOff x="0" y="0"/>
            <a:chExt cx="4866150" cy="1309643"/>
          </a:xfrm>
        </p:grpSpPr>
        <p:grpSp>
          <p:nvGrpSpPr>
            <p:cNvPr id="20" name="Group 4">
              <a:extLst>
                <a:ext uri="{FF2B5EF4-FFF2-40B4-BE49-F238E27FC236}">
                  <a16:creationId xmlns:a16="http://schemas.microsoft.com/office/drawing/2014/main" id="{5A8858E6-5A8E-4874-992F-E458DE839DAF}"/>
                </a:ext>
              </a:extLst>
            </p:cNvPr>
            <p:cNvGrpSpPr/>
            <p:nvPr/>
          </p:nvGrpSpPr>
          <p:grpSpPr>
            <a:xfrm>
              <a:off x="0" y="0"/>
              <a:ext cx="1622050" cy="1309643"/>
              <a:chOff x="0" y="0"/>
              <a:chExt cx="6350000" cy="5126990"/>
            </a:xfrm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5B4E898D-918F-4AF8-9850-6EB9EA4DBFB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49804"/>
                </a:srgbClr>
              </a:solidFill>
            </p:spPr>
          </p:sp>
        </p:grp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CD1E0D5D-B787-49C8-A25E-DC83F5862C8E}"/>
                </a:ext>
              </a:extLst>
            </p:cNvPr>
            <p:cNvGrpSpPr/>
            <p:nvPr/>
          </p:nvGrpSpPr>
          <p:grpSpPr>
            <a:xfrm>
              <a:off x="1622050" y="0"/>
              <a:ext cx="1622050" cy="1309643"/>
              <a:chOff x="0" y="0"/>
              <a:chExt cx="6350000" cy="5126990"/>
            </a:xfrm>
          </p:grpSpPr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C6AEB6B2-90B5-4234-9356-336627DCC65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FFFFFF">
                  <a:alpha val="39608"/>
                </a:srgbClr>
              </a:solidFill>
            </p:spPr>
          </p:sp>
        </p:grpSp>
        <p:grpSp>
          <p:nvGrpSpPr>
            <p:cNvPr id="23" name="Group 8">
              <a:extLst>
                <a:ext uri="{FF2B5EF4-FFF2-40B4-BE49-F238E27FC236}">
                  <a16:creationId xmlns:a16="http://schemas.microsoft.com/office/drawing/2014/main" id="{74E20EE4-E3B4-4B6A-A4B9-7E146AC74662}"/>
                </a:ext>
              </a:extLst>
            </p:cNvPr>
            <p:cNvGrpSpPr/>
            <p:nvPr/>
          </p:nvGrpSpPr>
          <p:grpSpPr>
            <a:xfrm>
              <a:off x="3244100" y="0"/>
              <a:ext cx="1622050" cy="1309643"/>
              <a:chOff x="0" y="0"/>
              <a:chExt cx="6350000" cy="5126990"/>
            </a:xfrm>
          </p:grpSpPr>
          <p:sp>
            <p:nvSpPr>
              <p:cNvPr id="24" name="Freeform 9">
                <a:extLst>
                  <a:ext uri="{FF2B5EF4-FFF2-40B4-BE49-F238E27FC236}">
                    <a16:creationId xmlns:a16="http://schemas.microsoft.com/office/drawing/2014/main" id="{2780BB12-2D1D-49AC-B77F-5BCF988590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512699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126990">
                    <a:moveTo>
                      <a:pt x="3528060" y="0"/>
                    </a:moveTo>
                    <a:lnTo>
                      <a:pt x="0" y="0"/>
                    </a:lnTo>
                    <a:lnTo>
                      <a:pt x="2821940" y="2564130"/>
                    </a:lnTo>
                    <a:lnTo>
                      <a:pt x="0" y="5126990"/>
                    </a:lnTo>
                    <a:lnTo>
                      <a:pt x="3528060" y="5126990"/>
                    </a:lnTo>
                    <a:lnTo>
                      <a:pt x="6350000" y="2564130"/>
                    </a:lnTo>
                    <a:close/>
                  </a:path>
                </a:pathLst>
              </a:custGeom>
              <a:solidFill>
                <a:srgbClr val="00E091">
                  <a:alpha val="24706"/>
                </a:srgbClr>
              </a:solidFill>
            </p:spPr>
          </p:sp>
        </p:grpSp>
      </p:grpSp>
      <p:pic>
        <p:nvPicPr>
          <p:cNvPr id="26" name="図 2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9FC155F-45B1-432B-B2F7-2221CB1A7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91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C1FB757A-193F-4006-BFAF-84FBE7E0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E7B78F-C6B1-4137-AB0E-8C6D0A82E94D}"/>
              </a:ext>
            </a:extLst>
          </p:cNvPr>
          <p:cNvSpPr txBox="1"/>
          <p:nvPr/>
        </p:nvSpPr>
        <p:spPr>
          <a:xfrm>
            <a:off x="5174133" y="1182412"/>
            <a:ext cx="1739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重量</a:t>
            </a:r>
            <a:endParaRPr kumimoji="1" lang="en-US" altLang="ja-JP" sz="6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4EE08D4-10FC-4703-8072-2648D3A24BC6}"/>
              </a:ext>
            </a:extLst>
          </p:cNvPr>
          <p:cNvSpPr txBox="1"/>
          <p:nvPr/>
        </p:nvSpPr>
        <p:spPr>
          <a:xfrm>
            <a:off x="2552141" y="2198075"/>
            <a:ext cx="1724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体重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167A767-992C-48DE-A365-F9FED93C89DA}"/>
              </a:ext>
            </a:extLst>
          </p:cNvPr>
          <p:cNvSpPr txBox="1"/>
          <p:nvPr/>
        </p:nvSpPr>
        <p:spPr>
          <a:xfrm>
            <a:off x="2568237" y="3690511"/>
            <a:ext cx="17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倍率</a:t>
            </a:r>
            <a:endParaRPr kumimoji="1" lang="ja-JP" altLang="en-US" sz="6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AF4DE79-A7B3-4B2F-91DB-62841C7BB82A}"/>
              </a:ext>
            </a:extLst>
          </p:cNvPr>
          <p:cNvSpPr txBox="1"/>
          <p:nvPr/>
        </p:nvSpPr>
        <p:spPr>
          <a:xfrm>
            <a:off x="4456383" y="5211211"/>
            <a:ext cx="3279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セット数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01EEA90-1812-416C-ABBE-956FF8E09CE3}"/>
              </a:ext>
            </a:extLst>
          </p:cNvPr>
          <p:cNvSpPr txBox="1"/>
          <p:nvPr/>
        </p:nvSpPr>
        <p:spPr>
          <a:xfrm>
            <a:off x="7811141" y="2198075"/>
            <a:ext cx="1786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回数</a:t>
            </a:r>
            <a:endParaRPr kumimoji="1" lang="ja-JP" altLang="en-US" sz="6000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81CC313-7BA2-407C-BFB4-3193B1444062}"/>
              </a:ext>
            </a:extLst>
          </p:cNvPr>
          <p:cNvSpPr txBox="1"/>
          <p:nvPr/>
        </p:nvSpPr>
        <p:spPr>
          <a:xfrm>
            <a:off x="7872550" y="3691524"/>
            <a:ext cx="172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性別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B42472-8011-4F45-B461-D7B0D0763D37}"/>
              </a:ext>
            </a:extLst>
          </p:cNvPr>
          <p:cNvSpPr txBox="1"/>
          <p:nvPr/>
        </p:nvSpPr>
        <p:spPr>
          <a:xfrm>
            <a:off x="160671" y="104408"/>
            <a:ext cx="572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筋トレの</a:t>
            </a:r>
            <a:r>
              <a:rPr kumimoji="1" lang="ja-JP" altLang="en-US" sz="5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数値化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CA06C8-BBED-412F-9D4F-E6175019EE5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3EEE1CF-AB6E-427C-BB13-A5EF329CB547}"/>
              </a:ext>
            </a:extLst>
          </p:cNvPr>
          <p:cNvSpPr txBox="1"/>
          <p:nvPr/>
        </p:nvSpPr>
        <p:spPr>
          <a:xfrm>
            <a:off x="6639637" y="-80258"/>
            <a:ext cx="591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経験値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＝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(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重量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×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回数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×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セット数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×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倍率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)÷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体重</a:t>
            </a:r>
            <a:r>
              <a:rPr lang="en-US" altLang="ja-JP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×</a:t>
            </a:r>
            <a:r>
              <a:rPr lang="ja-JP" altLang="en-US" dirty="0">
                <a:solidFill>
                  <a:schemeClr val="bg1"/>
                </a:solidFill>
                <a:latin typeface="HGS明朝E" panose="02020900000000000000" pitchFamily="18" charset="-128"/>
                <a:ea typeface="HGS明朝E" panose="02020900000000000000" pitchFamily="18" charset="-128"/>
              </a:rPr>
              <a:t>性別</a:t>
            </a:r>
            <a:endParaRPr lang="en-US" altLang="ja-JP" dirty="0">
              <a:solidFill>
                <a:schemeClr val="bg1"/>
              </a:solidFill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E76D993-BC83-4B2E-897C-6186918067DB}"/>
              </a:ext>
            </a:extLst>
          </p:cNvPr>
          <p:cNvSpPr txBox="1"/>
          <p:nvPr/>
        </p:nvSpPr>
        <p:spPr>
          <a:xfrm>
            <a:off x="3510343" y="2352749"/>
            <a:ext cx="522450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経験値</a:t>
            </a:r>
          </a:p>
        </p:txBody>
      </p:sp>
      <p:pic>
        <p:nvPicPr>
          <p:cNvPr id="16" name="図 1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F4CEF17E-EE7B-4FAF-8C4B-E2F6476C6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28" y="5757202"/>
            <a:ext cx="1495252" cy="143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98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0209 2.22222E-6 C 0.003 2.22222E-6 0.0043 0.07361 0.0043 0.13356 L 0.0043 0.26713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33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1069 -4.44444E-6 C -0.15482 -4.44444E-6 -0.2138 0.03287 -0.2138 0.0595 L -0.2138 0.11922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59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10821 1.48148E-6 C -0.15677 1.48148E-6 -0.21641 -0.02732 -0.21641 -0.04931 L -0.21641 -0.09861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49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00182 3.7037E-6 C 0.0026 3.7037E-6 0.00378 -0.08843 0.00378 -0.16019 L 0.00378 -0.3201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60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10925 1.48148E-6 C 0.1582 1.48148E-6 0.21862 -0.02732 0.21862 -0.04931 L 0.21862 -0.0986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-49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10989 -4.44444E-6 C 0.15911 -4.44444E-6 0.21992 0.03287 0.21992 0.0595 L 0.21992 0.11922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59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1" presetClass="exit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xit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1"/>
      <p:bldP spid="22" grpId="2"/>
      <p:bldP spid="22" grpId="3"/>
      <p:bldP spid="20" grpId="0"/>
      <p:bldP spid="20" grpId="1"/>
      <p:bldP spid="20" grpId="2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5" grpId="0"/>
      <p:bldP spid="25" grpId="1"/>
      <p:bldP spid="25" grpId="2"/>
      <p:bldP spid="2" grpId="0" build="allAtOnce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549</Words>
  <Application>Microsoft Office PowerPoint</Application>
  <PresentationFormat>ワイド画面</PresentationFormat>
  <Paragraphs>190</Paragraphs>
  <Slides>30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30</vt:i4>
      </vt:variant>
    </vt:vector>
  </HeadingPairs>
  <TitlesOfParts>
    <vt:vector size="48" baseType="lpstr">
      <vt:lpstr>BIZ UDP明朝 Medium</vt:lpstr>
      <vt:lpstr>HGP明朝E</vt:lpstr>
      <vt:lpstr>HGS明朝E</vt:lpstr>
      <vt:lpstr>NotoSansJP</vt:lpstr>
      <vt:lpstr>Public Sans</vt:lpstr>
      <vt:lpstr>マティス Medium</vt:lpstr>
      <vt:lpstr>游ゴシック</vt:lpstr>
      <vt:lpstr>游ゴシック Light</vt:lpstr>
      <vt:lpstr>Amasis MT Pro Black</vt:lpstr>
      <vt:lpstr>Arial</vt:lpstr>
      <vt:lpstr>Berlin Sans FB Demi</vt:lpstr>
      <vt:lpstr>Calibri</vt:lpstr>
      <vt:lpstr>Calibri Light</vt:lpstr>
      <vt:lpstr>Courier New</vt:lpstr>
      <vt:lpstr>Montserrat</vt:lpstr>
      <vt:lpstr>Open Sans Light</vt:lpstr>
      <vt:lpstr>Office テーマ</vt:lpstr>
      <vt:lpstr>Office Theme</vt:lpstr>
      <vt:lpstr>myGex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経験値システムについて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謝辞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myGex</dc:title>
  <dc:creator>飯田智也</dc:creator>
  <cp:lastModifiedBy>飯田智也</cp:lastModifiedBy>
  <cp:revision>13</cp:revision>
  <dcterms:created xsi:type="dcterms:W3CDTF">2023-06-28T07:34:17Z</dcterms:created>
  <dcterms:modified xsi:type="dcterms:W3CDTF">2023-06-29T04:53:13Z</dcterms:modified>
</cp:coreProperties>
</file>